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8" r:id="rId3"/>
    <p:sldId id="257" r:id="rId4"/>
    <p:sldId id="259" r:id="rId5"/>
    <p:sldId id="260" r:id="rId6"/>
    <p:sldId id="261" r:id="rId7"/>
    <p:sldId id="262" r:id="rId8"/>
    <p:sldId id="264" r:id="rId9"/>
    <p:sldId id="265" r:id="rId10"/>
    <p:sldId id="267" r:id="rId11"/>
    <p:sldId id="268" r:id="rId12"/>
    <p:sldId id="269" r:id="rId13"/>
    <p:sldId id="270" r:id="rId14"/>
    <p:sldId id="266" r:id="rId15"/>
    <p:sldId id="271" r:id="rId16"/>
    <p:sldId id="272" r:id="rId17"/>
    <p:sldId id="273" r:id="rId18"/>
    <p:sldId id="274" r:id="rId19"/>
    <p:sldId id="275" r:id="rId20"/>
    <p:sldId id="276" r:id="rId21"/>
    <p:sldId id="277" r:id="rId22"/>
    <p:sldId id="278" r:id="rId23"/>
    <p:sldId id="296" r:id="rId24"/>
    <p:sldId id="297" r:id="rId25"/>
    <p:sldId id="298" r:id="rId26"/>
    <p:sldId id="299"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3" r:id="rId41"/>
    <p:sldId id="294" r:id="rId42"/>
    <p:sldId id="295" r:id="rId4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498"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659C8C-9637-4E4B-9B1B-6F47FA654A47}" type="datetimeFigureOut">
              <a:rPr lang="ru-RU" smtClean="0"/>
              <a:pPr/>
              <a:t>10.06.2015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A3AE80-F8E1-4680-B882-E82A33584088}" type="slidenum">
              <a:rPr lang="ru-RU" smtClean="0"/>
              <a:pPr/>
              <a:t>‹#›</a:t>
            </a:fld>
            <a:endParaRPr lang="ru-RU"/>
          </a:p>
        </p:txBody>
      </p:sp>
    </p:spTree>
    <p:extLst>
      <p:ext uri="{BB962C8B-B14F-4D97-AF65-F5344CB8AC3E}">
        <p14:creationId xmlns:p14="http://schemas.microsoft.com/office/powerpoint/2010/main" val="2400800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71A3AE80-F8E1-4680-B882-E82A33584088}" type="slidenum">
              <a:rPr lang="ru-RU" smtClean="0"/>
              <a:pPr/>
              <a:t>42</a:t>
            </a:fld>
            <a:endParaRPr lang="ru-RU"/>
          </a:p>
        </p:txBody>
      </p:sp>
    </p:spTree>
    <p:extLst>
      <p:ext uri="{BB962C8B-B14F-4D97-AF65-F5344CB8AC3E}">
        <p14:creationId xmlns:p14="http://schemas.microsoft.com/office/powerpoint/2010/main" val="3327350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10.06.2015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10.06.2015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10.06.2015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10.06.2015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10.06.2015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10.06.2015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10.06.2015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10.06.2015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10.06.2015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10.06.2015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10.06.2015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10.06.2015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png"/><Relationship Id="rId3" Type="http://schemas.openxmlformats.org/officeDocument/2006/relationships/image" Target="../media/image17.jpeg"/><Relationship Id="rId7" Type="http://schemas.openxmlformats.org/officeDocument/2006/relationships/image" Target="../media/image29.jpeg"/><Relationship Id="rId12" Type="http://schemas.openxmlformats.org/officeDocument/2006/relationships/image" Target="../media/image34.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8.jpeg"/><Relationship Id="rId11" Type="http://schemas.openxmlformats.org/officeDocument/2006/relationships/image" Target="../media/image33.emf"/><Relationship Id="rId5" Type="http://schemas.openxmlformats.org/officeDocument/2006/relationships/image" Target="../media/image27.png"/><Relationship Id="rId15" Type="http://schemas.openxmlformats.org/officeDocument/2006/relationships/image" Target="../media/image37.emf"/><Relationship Id="rId10" Type="http://schemas.openxmlformats.org/officeDocument/2006/relationships/image" Target="../media/image32.jpeg"/><Relationship Id="rId4" Type="http://schemas.openxmlformats.org/officeDocument/2006/relationships/image" Target="../media/image24.jpeg"/><Relationship Id="rId9" Type="http://schemas.openxmlformats.org/officeDocument/2006/relationships/image" Target="../media/image31.jpeg"/><Relationship Id="rId14" Type="http://schemas.openxmlformats.org/officeDocument/2006/relationships/image" Target="../media/image36.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AutoShape 2061"/>
          <p:cNvSpPr>
            <a:spLocks noChangeArrowheads="1"/>
          </p:cNvSpPr>
          <p:nvPr/>
        </p:nvSpPr>
        <p:spPr bwMode="auto">
          <a:xfrm>
            <a:off x="467544" y="764704"/>
            <a:ext cx="8208912" cy="5256584"/>
          </a:xfrm>
          <a:prstGeom prst="roundRect">
            <a:avLst>
              <a:gd name="adj" fmla="val 16667"/>
            </a:avLst>
          </a:prstGeom>
          <a:solidFill>
            <a:schemeClr val="tx1">
              <a:alpha val="86000"/>
            </a:schemeClr>
          </a:solidFill>
          <a:ln w="25400" algn="ctr">
            <a:solidFill>
              <a:srgbClr val="FFFF00"/>
            </a:solidFill>
            <a:round/>
            <a:headEnd/>
            <a:tailEnd/>
          </a:ln>
          <a:scene3d>
            <a:camera prst="orthographicFront"/>
            <a:lightRig rig="threePt" dir="t"/>
          </a:scene3d>
          <a:sp3d prstMaterial="softEdge">
            <a:bevelT w="165100" prst="coolSlant"/>
          </a:sp3d>
        </p:spPr>
        <p:txBody>
          <a:bodyPr anchor="ctr"/>
          <a:lstStyle/>
          <a:p>
            <a:pPr algn="just">
              <a:lnSpc>
                <a:spcPct val="150000"/>
              </a:lnSpc>
            </a:pPr>
            <a:endParaRPr lang="ru-RU" sz="2000" b="1" dirty="0" smtClean="0">
              <a:solidFill>
                <a:schemeClr val="bg1"/>
              </a:solidFill>
              <a:effectLst/>
              <a:latin typeface="Times New Roman" pitchFamily="18" charset="0"/>
              <a:cs typeface="Times New Roman" pitchFamily="18" charset="0"/>
            </a:endParaRPr>
          </a:p>
          <a:p>
            <a:pPr algn="just">
              <a:lnSpc>
                <a:spcPct val="150000"/>
              </a:lnSpc>
            </a:pPr>
            <a:endParaRPr lang="ru-RU" sz="2000" b="1" dirty="0" smtClean="0">
              <a:solidFill>
                <a:schemeClr val="bg1"/>
              </a:solidFill>
              <a:effectLst/>
              <a:latin typeface="Times New Roman" pitchFamily="18" charset="0"/>
              <a:cs typeface="Times New Roman" pitchFamily="18" charset="0"/>
            </a:endParaRPr>
          </a:p>
          <a:p>
            <a:pPr algn="just">
              <a:lnSpc>
                <a:spcPct val="150000"/>
              </a:lnSpc>
            </a:pPr>
            <a:r>
              <a:rPr lang="ru-RU" sz="2000" b="1" dirty="0" smtClean="0">
                <a:solidFill>
                  <a:srgbClr val="FF0000"/>
                </a:solidFill>
                <a:effectLst/>
                <a:latin typeface="Times New Roman" pitchFamily="18" charset="0"/>
                <a:cs typeface="Times New Roman" pitchFamily="18" charset="0"/>
              </a:rPr>
              <a:t>Технологическое обслуживание покрытий из дренирующего асфальтобетона в зимний период:</a:t>
            </a:r>
          </a:p>
          <a:p>
            <a:pPr algn="just">
              <a:lnSpc>
                <a:spcPct val="150000"/>
              </a:lnSpc>
              <a:buFont typeface="Arial" pitchFamily="34" charset="0"/>
              <a:buChar char="•"/>
            </a:pPr>
            <a:r>
              <a:rPr lang="ru-RU" sz="2000" b="1" dirty="0" smtClean="0">
                <a:solidFill>
                  <a:schemeClr val="bg1"/>
                </a:solidFill>
                <a:effectLst/>
                <a:latin typeface="Times New Roman" pitchFamily="18" charset="0"/>
                <a:cs typeface="Times New Roman" pitchFamily="18" charset="0"/>
              </a:rPr>
              <a:t>Особенности замерзания покрытий из дренирующего асфальтобетона, технологические сложности содержания</a:t>
            </a:r>
          </a:p>
          <a:p>
            <a:pPr algn="just">
              <a:lnSpc>
                <a:spcPct val="150000"/>
              </a:lnSpc>
              <a:buFont typeface="Arial" pitchFamily="34" charset="0"/>
              <a:buChar char="•"/>
            </a:pPr>
            <a:r>
              <a:rPr lang="ru-RU" sz="2000" b="1" dirty="0" smtClean="0">
                <a:solidFill>
                  <a:schemeClr val="bg1"/>
                </a:solidFill>
                <a:effectLst/>
                <a:latin typeface="Times New Roman" pitchFamily="18" charset="0"/>
                <a:cs typeface="Times New Roman" pitchFamily="18" charset="0"/>
              </a:rPr>
              <a:t>Профилактические мероприятия, виды и содержание реагентов в разных странах.</a:t>
            </a:r>
          </a:p>
          <a:p>
            <a:pPr algn="just">
              <a:lnSpc>
                <a:spcPct val="150000"/>
              </a:lnSpc>
              <a:buFont typeface="Arial" pitchFamily="34" charset="0"/>
              <a:buChar char="•"/>
            </a:pPr>
            <a:r>
              <a:rPr lang="ru-RU" sz="2000" b="1" dirty="0" smtClean="0">
                <a:solidFill>
                  <a:schemeClr val="bg1"/>
                </a:solidFill>
                <a:effectLst/>
                <a:latin typeface="Times New Roman" pitchFamily="18" charset="0"/>
                <a:cs typeface="Times New Roman" pitchFamily="18" charset="0"/>
              </a:rPr>
              <a:t>Особенности борьбы с зимней скользкостью и снежным накатом</a:t>
            </a:r>
          </a:p>
          <a:p>
            <a:pPr algn="just">
              <a:lnSpc>
                <a:spcPct val="150000"/>
              </a:lnSpc>
            </a:pPr>
            <a:r>
              <a:rPr lang="ru-RU" sz="2000" b="1" dirty="0" smtClean="0">
                <a:solidFill>
                  <a:srgbClr val="FF0000"/>
                </a:solidFill>
                <a:effectLst/>
                <a:latin typeface="Times New Roman" pitchFamily="18" charset="0"/>
                <a:cs typeface="Times New Roman" pitchFamily="18" charset="0"/>
              </a:rPr>
              <a:t>Ремонт покрытий из дренирующего асфальтобетона</a:t>
            </a:r>
          </a:p>
          <a:p>
            <a:pPr algn="just">
              <a:lnSpc>
                <a:spcPct val="150000"/>
              </a:lnSpc>
              <a:buFont typeface="Arial" pitchFamily="34" charset="0"/>
              <a:buChar char="•"/>
            </a:pPr>
            <a:endParaRPr lang="ru-RU" sz="2000" b="1" dirty="0" smtClean="0">
              <a:solidFill>
                <a:schemeClr val="bg1"/>
              </a:solidFill>
              <a:effectLst/>
              <a:latin typeface="Times New Roman" pitchFamily="18" charset="0"/>
              <a:cs typeface="Times New Roman" pitchFamily="18" charset="0"/>
            </a:endParaRPr>
          </a:p>
          <a:p>
            <a:pPr algn="just">
              <a:lnSpc>
                <a:spcPct val="150000"/>
              </a:lnSpc>
            </a:pPr>
            <a:endParaRPr lang="ru-RU" sz="2000" b="1" dirty="0">
              <a:solidFill>
                <a:schemeClr val="bg1"/>
              </a:solidFill>
              <a:effectLst/>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AutoShape 2061"/>
          <p:cNvSpPr>
            <a:spLocks noChangeArrowheads="1"/>
          </p:cNvSpPr>
          <p:nvPr/>
        </p:nvSpPr>
        <p:spPr bwMode="auto">
          <a:xfrm>
            <a:off x="467544" y="188640"/>
            <a:ext cx="8280920" cy="864096"/>
          </a:xfrm>
          <a:prstGeom prst="roundRect">
            <a:avLst>
              <a:gd name="adj" fmla="val 16667"/>
            </a:avLst>
          </a:prstGeom>
          <a:solidFill>
            <a:schemeClr val="tx1">
              <a:alpha val="86000"/>
            </a:schemeClr>
          </a:solidFill>
          <a:ln w="19050" algn="ctr">
            <a:solidFill>
              <a:srgbClr val="FFFF00"/>
            </a:solidFill>
            <a:round/>
            <a:headEnd/>
            <a:tailEnd/>
          </a:ln>
          <a:scene3d>
            <a:camera prst="orthographicFront"/>
            <a:lightRig rig="threePt" dir="t"/>
          </a:scene3d>
          <a:sp3d prstMaterial="softEdge">
            <a:bevelT w="165100" prst="coolSlant"/>
          </a:sp3d>
        </p:spPr>
        <p:txBody>
          <a:bodyPr anchor="ctr"/>
          <a:lstStyle/>
          <a:p>
            <a:pPr algn="just"/>
            <a:r>
              <a:rPr lang="ru-RU" sz="2000" b="1" i="1" dirty="0" smtClean="0">
                <a:solidFill>
                  <a:schemeClr val="bg1"/>
                </a:solidFill>
              </a:rPr>
              <a:t>Виды </a:t>
            </a:r>
            <a:r>
              <a:rPr lang="ru-RU" sz="2000" b="1" i="1" dirty="0" err="1" smtClean="0">
                <a:solidFill>
                  <a:schemeClr val="bg1"/>
                </a:solidFill>
              </a:rPr>
              <a:t>антигололедных</a:t>
            </a:r>
            <a:r>
              <a:rPr lang="ru-RU" sz="2000" b="1" i="1" dirty="0" smtClean="0">
                <a:solidFill>
                  <a:schemeClr val="bg1"/>
                </a:solidFill>
              </a:rPr>
              <a:t> реагентов применяемых в странах Европы</a:t>
            </a:r>
            <a:endParaRPr lang="ru-RU" sz="2000" i="1" dirty="0" smtClean="0">
              <a:solidFill>
                <a:schemeClr val="bg1"/>
              </a:solidFill>
            </a:endParaRPr>
          </a:p>
        </p:txBody>
      </p:sp>
      <p:graphicFrame>
        <p:nvGraphicFramePr>
          <p:cNvPr id="3" name="Таблица 2"/>
          <p:cNvGraphicFramePr>
            <a:graphicFrameLocks noGrp="1"/>
          </p:cNvGraphicFramePr>
          <p:nvPr/>
        </p:nvGraphicFramePr>
        <p:xfrm>
          <a:off x="107504" y="1556792"/>
          <a:ext cx="8928992" cy="3657600"/>
        </p:xfrm>
        <a:graphic>
          <a:graphicData uri="http://schemas.openxmlformats.org/drawingml/2006/table">
            <a:tbl>
              <a:tblPr>
                <a:effectLst>
                  <a:innerShdw blurRad="63500" dist="50800" dir="18900000">
                    <a:prstClr val="black">
                      <a:alpha val="50000"/>
                    </a:prstClr>
                  </a:innerShdw>
                </a:effectLst>
                <a:tableStyleId>{08FB837D-C827-4EFA-A057-4D05807E0F7C}</a:tableStyleId>
              </a:tblPr>
              <a:tblGrid>
                <a:gridCol w="1074384"/>
                <a:gridCol w="697889"/>
                <a:gridCol w="795191"/>
                <a:gridCol w="528880"/>
                <a:gridCol w="720080"/>
                <a:gridCol w="792088"/>
                <a:gridCol w="648072"/>
                <a:gridCol w="936104"/>
                <a:gridCol w="648072"/>
                <a:gridCol w="864096"/>
                <a:gridCol w="1224136"/>
              </a:tblGrid>
              <a:tr h="218854">
                <a:tc>
                  <a:txBody>
                    <a:bodyPr/>
                    <a:lstStyle/>
                    <a:p>
                      <a:pPr algn="ctr">
                        <a:spcAft>
                          <a:spcPts val="0"/>
                        </a:spcAft>
                      </a:pPr>
                      <a:r>
                        <a:rPr lang="ru-RU" sz="1200" spc="-10" dirty="0"/>
                        <a:t>Наименование</a:t>
                      </a:r>
                    </a:p>
                    <a:p>
                      <a:pPr algn="ctr">
                        <a:spcAft>
                          <a:spcPts val="0"/>
                        </a:spcAft>
                      </a:pPr>
                      <a:r>
                        <a:rPr lang="ru-RU" sz="1200" spc="-10" dirty="0"/>
                        <a:t>реагента</a:t>
                      </a:r>
                      <a:endParaRPr lang="ru-RU" sz="1200" spc="-10" dirty="0">
                        <a:latin typeface="Times New Roman"/>
                        <a:ea typeface="Times New Roman"/>
                      </a:endParaRPr>
                    </a:p>
                  </a:txBody>
                  <a:tcPr marL="61553" marR="61553" marT="0" marB="0"/>
                </a:tc>
                <a:tc>
                  <a:txBody>
                    <a:bodyPr/>
                    <a:lstStyle/>
                    <a:p>
                      <a:pPr algn="ctr">
                        <a:spcAft>
                          <a:spcPts val="0"/>
                        </a:spcAft>
                      </a:pPr>
                      <a:r>
                        <a:rPr lang="ru-RU" sz="1200" spc="-10"/>
                        <a:t>Австрия</a:t>
                      </a:r>
                      <a:endParaRPr lang="ru-RU" sz="1200" spc="-10">
                        <a:latin typeface="Times New Roman"/>
                        <a:ea typeface="Times New Roman"/>
                      </a:endParaRPr>
                    </a:p>
                  </a:txBody>
                  <a:tcPr marL="61553" marR="61553" marT="0" marB="0"/>
                </a:tc>
                <a:tc>
                  <a:txBody>
                    <a:bodyPr/>
                    <a:lstStyle/>
                    <a:p>
                      <a:pPr algn="ctr">
                        <a:spcAft>
                          <a:spcPts val="0"/>
                        </a:spcAft>
                      </a:pPr>
                      <a:r>
                        <a:rPr lang="ru-RU" sz="1200" spc="-10"/>
                        <a:t>Бельгия</a:t>
                      </a:r>
                      <a:endParaRPr lang="ru-RU" sz="1200" spc="-10">
                        <a:latin typeface="Times New Roman"/>
                        <a:ea typeface="Times New Roman"/>
                      </a:endParaRPr>
                    </a:p>
                  </a:txBody>
                  <a:tcPr marL="61553" marR="61553" marT="0" marB="0"/>
                </a:tc>
                <a:tc>
                  <a:txBody>
                    <a:bodyPr/>
                    <a:lstStyle/>
                    <a:p>
                      <a:pPr algn="ctr">
                        <a:spcAft>
                          <a:spcPts val="0"/>
                        </a:spcAft>
                      </a:pPr>
                      <a:r>
                        <a:rPr lang="ru-RU" sz="1200" spc="-10"/>
                        <a:t>Дания </a:t>
                      </a:r>
                      <a:endParaRPr lang="ru-RU" sz="1200" spc="-10">
                        <a:latin typeface="Times New Roman"/>
                        <a:ea typeface="Times New Roman"/>
                      </a:endParaRPr>
                    </a:p>
                  </a:txBody>
                  <a:tcPr marL="61553" marR="61553" marT="0" marB="0"/>
                </a:tc>
                <a:tc>
                  <a:txBody>
                    <a:bodyPr/>
                    <a:lstStyle/>
                    <a:p>
                      <a:pPr algn="ctr">
                        <a:spcAft>
                          <a:spcPts val="0"/>
                        </a:spcAft>
                      </a:pPr>
                      <a:r>
                        <a:rPr lang="ru-RU" sz="1200" spc="-10"/>
                        <a:t>Франция</a:t>
                      </a:r>
                      <a:endParaRPr lang="ru-RU" sz="1200" spc="-10">
                        <a:latin typeface="Times New Roman"/>
                        <a:ea typeface="Times New Roman"/>
                      </a:endParaRPr>
                    </a:p>
                  </a:txBody>
                  <a:tcPr marL="61553" marR="61553" marT="0" marB="0"/>
                </a:tc>
                <a:tc>
                  <a:txBody>
                    <a:bodyPr/>
                    <a:lstStyle/>
                    <a:p>
                      <a:pPr algn="ctr">
                        <a:spcAft>
                          <a:spcPts val="0"/>
                        </a:spcAft>
                      </a:pPr>
                      <a:r>
                        <a:rPr lang="ru-RU" sz="1200" spc="-10"/>
                        <a:t>Германия</a:t>
                      </a:r>
                      <a:endParaRPr lang="ru-RU" sz="1200" spc="-10">
                        <a:latin typeface="Times New Roman"/>
                        <a:ea typeface="Times New Roman"/>
                      </a:endParaRPr>
                    </a:p>
                  </a:txBody>
                  <a:tcPr marL="61553" marR="61553" marT="0" marB="0"/>
                </a:tc>
                <a:tc>
                  <a:txBody>
                    <a:bodyPr/>
                    <a:lstStyle/>
                    <a:p>
                      <a:pPr algn="ctr">
                        <a:spcAft>
                          <a:spcPts val="0"/>
                        </a:spcAft>
                      </a:pPr>
                      <a:r>
                        <a:rPr lang="ru-RU" sz="1200" spc="-10"/>
                        <a:t>Италия</a:t>
                      </a:r>
                      <a:endParaRPr lang="ru-RU" sz="1200" spc="-10">
                        <a:latin typeface="Times New Roman"/>
                        <a:ea typeface="Times New Roman"/>
                      </a:endParaRPr>
                    </a:p>
                  </a:txBody>
                  <a:tcPr marL="61553" marR="61553" marT="0" marB="0"/>
                </a:tc>
                <a:tc>
                  <a:txBody>
                    <a:bodyPr/>
                    <a:lstStyle/>
                    <a:p>
                      <a:pPr algn="ctr">
                        <a:spcAft>
                          <a:spcPts val="0"/>
                        </a:spcAft>
                      </a:pPr>
                      <a:r>
                        <a:rPr lang="ru-RU" sz="1200" spc="-10"/>
                        <a:t>Нидерланды</a:t>
                      </a:r>
                      <a:endParaRPr lang="ru-RU" sz="1200" spc="-10">
                        <a:latin typeface="Times New Roman"/>
                        <a:ea typeface="Times New Roman"/>
                      </a:endParaRPr>
                    </a:p>
                  </a:txBody>
                  <a:tcPr marL="61553" marR="61553" marT="0" marB="0"/>
                </a:tc>
                <a:tc>
                  <a:txBody>
                    <a:bodyPr/>
                    <a:lstStyle/>
                    <a:p>
                      <a:pPr algn="ctr">
                        <a:spcAft>
                          <a:spcPts val="0"/>
                        </a:spcAft>
                      </a:pPr>
                      <a:r>
                        <a:rPr lang="ru-RU" sz="1200" spc="-10"/>
                        <a:t>Швеция</a:t>
                      </a:r>
                      <a:endParaRPr lang="ru-RU" sz="1200" spc="-10">
                        <a:latin typeface="Times New Roman"/>
                        <a:ea typeface="Times New Roman"/>
                      </a:endParaRPr>
                    </a:p>
                  </a:txBody>
                  <a:tcPr marL="61553" marR="61553" marT="0" marB="0"/>
                </a:tc>
                <a:tc>
                  <a:txBody>
                    <a:bodyPr/>
                    <a:lstStyle/>
                    <a:p>
                      <a:pPr algn="ctr">
                        <a:spcAft>
                          <a:spcPts val="0"/>
                        </a:spcAft>
                      </a:pPr>
                      <a:r>
                        <a:rPr lang="ru-RU" sz="1200" spc="-10"/>
                        <a:t>Швейцария</a:t>
                      </a:r>
                      <a:endParaRPr lang="ru-RU" sz="1200" spc="-10">
                        <a:latin typeface="Times New Roman"/>
                        <a:ea typeface="Times New Roman"/>
                      </a:endParaRPr>
                    </a:p>
                  </a:txBody>
                  <a:tcPr marL="61553" marR="61553" marT="0" marB="0"/>
                </a:tc>
                <a:tc>
                  <a:txBody>
                    <a:bodyPr/>
                    <a:lstStyle/>
                    <a:p>
                      <a:pPr algn="ctr">
                        <a:spcAft>
                          <a:spcPts val="0"/>
                        </a:spcAft>
                      </a:pPr>
                      <a:r>
                        <a:rPr lang="ru-RU" sz="1200" spc="-10"/>
                        <a:t>Великобритания </a:t>
                      </a:r>
                      <a:endParaRPr lang="ru-RU" sz="1200" spc="-10">
                        <a:latin typeface="Times New Roman"/>
                        <a:ea typeface="Times New Roman"/>
                      </a:endParaRPr>
                    </a:p>
                  </a:txBody>
                  <a:tcPr marL="61553" marR="61553" marT="0" marB="0"/>
                </a:tc>
              </a:tr>
              <a:tr h="109427">
                <a:tc>
                  <a:txBody>
                    <a:bodyPr/>
                    <a:lstStyle/>
                    <a:p>
                      <a:pPr algn="ctr">
                        <a:spcAft>
                          <a:spcPts val="0"/>
                        </a:spcAft>
                      </a:pPr>
                      <a:r>
                        <a:rPr lang="ru-RU" sz="1200" spc="-10"/>
                        <a:t>Твердый </a:t>
                      </a:r>
                      <a:r>
                        <a:rPr lang="en-US" sz="1200" spc="-10"/>
                        <a:t>NaCl</a:t>
                      </a:r>
                      <a:endParaRPr lang="ru-RU" sz="1200" spc="-10">
                        <a:latin typeface="Times New Roman"/>
                        <a:ea typeface="Times New Roman"/>
                      </a:endParaRPr>
                    </a:p>
                  </a:txBody>
                  <a:tcPr marL="61553" marR="61553" marT="0" marB="0"/>
                </a:tc>
                <a:tc>
                  <a:txBody>
                    <a:bodyPr/>
                    <a:lstStyle/>
                    <a:p>
                      <a:pPr algn="ctr">
                        <a:spcAft>
                          <a:spcPts val="0"/>
                        </a:spcAft>
                      </a:pPr>
                      <a:r>
                        <a:rPr lang="en-US" sz="1200" spc="-10"/>
                        <a:t>VC</a:t>
                      </a:r>
                      <a:endParaRPr lang="ru-RU" sz="1200" spc="-10">
                        <a:latin typeface="Times New Roman"/>
                        <a:ea typeface="Times New Roman"/>
                      </a:endParaRPr>
                    </a:p>
                  </a:txBody>
                  <a:tcPr marL="61553" marR="61553" marT="0" marB="0" anchor="ctr"/>
                </a:tc>
                <a:tc>
                  <a:txBody>
                    <a:bodyPr/>
                    <a:lstStyle/>
                    <a:p>
                      <a:pPr algn="ctr">
                        <a:spcAft>
                          <a:spcPts val="0"/>
                        </a:spcAft>
                      </a:pPr>
                      <a:r>
                        <a:rPr lang="en-US" sz="1200" spc="-10"/>
                        <a:t>VC</a:t>
                      </a:r>
                      <a:endParaRPr lang="ru-RU" sz="1200" spc="-10">
                        <a:latin typeface="Times New Roman"/>
                        <a:ea typeface="Times New Roman"/>
                      </a:endParaRPr>
                    </a:p>
                  </a:txBody>
                  <a:tcPr marL="61553" marR="61553" marT="0" marB="0" anchor="ctr"/>
                </a:tc>
                <a:tc>
                  <a:txBody>
                    <a:bodyPr/>
                    <a:lstStyle/>
                    <a:p>
                      <a:pPr algn="ctr">
                        <a:spcAft>
                          <a:spcPts val="0"/>
                        </a:spcAft>
                      </a:pPr>
                      <a:r>
                        <a:rPr lang="en-US" sz="1200" spc="-10"/>
                        <a:t>VC</a:t>
                      </a:r>
                      <a:endParaRPr lang="ru-RU" sz="1200" spc="-10">
                        <a:latin typeface="Times New Roman"/>
                        <a:ea typeface="Times New Roman"/>
                      </a:endParaRPr>
                    </a:p>
                  </a:txBody>
                  <a:tcPr marL="61553" marR="61553" marT="0" marB="0" anchor="ctr"/>
                </a:tc>
                <a:tc>
                  <a:txBody>
                    <a:bodyPr/>
                    <a:lstStyle/>
                    <a:p>
                      <a:pPr algn="ctr">
                        <a:spcAft>
                          <a:spcPts val="0"/>
                        </a:spcAft>
                      </a:pPr>
                      <a:r>
                        <a:rPr lang="en-US" sz="1200" spc="-10"/>
                        <a:t>VC</a:t>
                      </a:r>
                      <a:endParaRPr lang="ru-RU" sz="1200" spc="-10">
                        <a:latin typeface="Times New Roman"/>
                        <a:ea typeface="Times New Roman"/>
                      </a:endParaRPr>
                    </a:p>
                  </a:txBody>
                  <a:tcPr marL="61553" marR="61553" marT="0" marB="0" anchor="ctr"/>
                </a:tc>
                <a:tc>
                  <a:txBody>
                    <a:bodyPr/>
                    <a:lstStyle/>
                    <a:p>
                      <a:pPr algn="ctr">
                        <a:spcAft>
                          <a:spcPts val="0"/>
                        </a:spcAft>
                      </a:pPr>
                      <a:r>
                        <a:rPr lang="en-US" sz="1200" spc="-10"/>
                        <a:t>VC</a:t>
                      </a:r>
                      <a:endParaRPr lang="ru-RU" sz="1200" spc="-10">
                        <a:latin typeface="Times New Roman"/>
                        <a:ea typeface="Times New Roman"/>
                      </a:endParaRPr>
                    </a:p>
                  </a:txBody>
                  <a:tcPr marL="61553" marR="61553" marT="0" marB="0" anchor="ctr"/>
                </a:tc>
                <a:tc>
                  <a:txBody>
                    <a:bodyPr/>
                    <a:lstStyle/>
                    <a:p>
                      <a:pPr algn="ctr">
                        <a:spcAft>
                          <a:spcPts val="0"/>
                        </a:spcAft>
                      </a:pPr>
                      <a:r>
                        <a:rPr lang="en-US" sz="1200" spc="-10"/>
                        <a:t>VC</a:t>
                      </a:r>
                      <a:endParaRPr lang="ru-RU" sz="1200" spc="-10">
                        <a:latin typeface="Times New Roman"/>
                        <a:ea typeface="Times New Roman"/>
                      </a:endParaRPr>
                    </a:p>
                  </a:txBody>
                  <a:tcPr marL="61553" marR="61553" marT="0" marB="0" anchor="ctr"/>
                </a:tc>
                <a:tc>
                  <a:txBody>
                    <a:bodyPr/>
                    <a:lstStyle/>
                    <a:p>
                      <a:pPr algn="ctr">
                        <a:spcAft>
                          <a:spcPts val="0"/>
                        </a:spcAft>
                      </a:pPr>
                      <a:r>
                        <a:rPr lang="en-US" sz="1200" spc="-10"/>
                        <a:t>VC</a:t>
                      </a:r>
                      <a:endParaRPr lang="ru-RU" sz="1200" spc="-10">
                        <a:latin typeface="Times New Roman"/>
                        <a:ea typeface="Times New Roman"/>
                      </a:endParaRPr>
                    </a:p>
                  </a:txBody>
                  <a:tcPr marL="61553" marR="61553" marT="0" marB="0" anchor="ctr"/>
                </a:tc>
                <a:tc>
                  <a:txBody>
                    <a:bodyPr/>
                    <a:lstStyle/>
                    <a:p>
                      <a:pPr algn="ctr">
                        <a:spcAft>
                          <a:spcPts val="0"/>
                        </a:spcAft>
                      </a:pPr>
                      <a:r>
                        <a:rPr lang="en-US" sz="1200" spc="-10"/>
                        <a:t>VC</a:t>
                      </a:r>
                      <a:endParaRPr lang="ru-RU" sz="1200" spc="-10">
                        <a:latin typeface="Times New Roman"/>
                        <a:ea typeface="Times New Roman"/>
                      </a:endParaRPr>
                    </a:p>
                  </a:txBody>
                  <a:tcPr marL="61553" marR="61553" marT="0" marB="0" anchor="ctr"/>
                </a:tc>
                <a:tc>
                  <a:txBody>
                    <a:bodyPr/>
                    <a:lstStyle/>
                    <a:p>
                      <a:pPr algn="ctr">
                        <a:spcAft>
                          <a:spcPts val="0"/>
                        </a:spcAft>
                      </a:pPr>
                      <a:r>
                        <a:rPr lang="en-US" sz="1200" spc="-10"/>
                        <a:t>VC</a:t>
                      </a:r>
                      <a:endParaRPr lang="ru-RU" sz="1200" spc="-10">
                        <a:latin typeface="Times New Roman"/>
                        <a:ea typeface="Times New Roman"/>
                      </a:endParaRPr>
                    </a:p>
                  </a:txBody>
                  <a:tcPr marL="61553" marR="61553" marT="0" marB="0" anchor="ctr"/>
                </a:tc>
                <a:tc>
                  <a:txBody>
                    <a:bodyPr/>
                    <a:lstStyle/>
                    <a:p>
                      <a:pPr algn="ctr">
                        <a:spcAft>
                          <a:spcPts val="0"/>
                        </a:spcAft>
                      </a:pPr>
                      <a:r>
                        <a:rPr lang="en-US" sz="1200" spc="-10"/>
                        <a:t>VC</a:t>
                      </a:r>
                      <a:endParaRPr lang="ru-RU" sz="1200" spc="-10">
                        <a:latin typeface="Times New Roman"/>
                        <a:ea typeface="Times New Roman"/>
                      </a:endParaRPr>
                    </a:p>
                  </a:txBody>
                  <a:tcPr marL="61553" marR="61553" marT="0" marB="0" anchor="ctr"/>
                </a:tc>
              </a:tr>
              <a:tr h="328281">
                <a:tc>
                  <a:txBody>
                    <a:bodyPr/>
                    <a:lstStyle/>
                    <a:p>
                      <a:pPr algn="ctr">
                        <a:spcAft>
                          <a:spcPts val="0"/>
                        </a:spcAft>
                      </a:pPr>
                      <a:r>
                        <a:rPr lang="ru-RU" sz="1200" spc="-10"/>
                        <a:t>Соляной раствор </a:t>
                      </a:r>
                    </a:p>
                    <a:p>
                      <a:pPr algn="ctr">
                        <a:spcAft>
                          <a:spcPts val="0"/>
                        </a:spcAft>
                      </a:pPr>
                      <a:r>
                        <a:rPr lang="en-US" sz="1200" spc="-10"/>
                        <a:t>NaCl</a:t>
                      </a:r>
                      <a:endParaRPr lang="ru-RU" sz="1200" spc="-10">
                        <a:latin typeface="Times New Roman"/>
                        <a:ea typeface="Times New Roman"/>
                      </a:endParaRPr>
                    </a:p>
                  </a:txBody>
                  <a:tcPr marL="61553" marR="61553" marT="0" marB="0"/>
                </a:tc>
                <a:tc>
                  <a:txBody>
                    <a:bodyPr/>
                    <a:lstStyle/>
                    <a:p>
                      <a:pPr algn="ctr">
                        <a:spcAft>
                          <a:spcPts val="0"/>
                        </a:spcAft>
                      </a:pPr>
                      <a:r>
                        <a:rPr lang="en-US" sz="1200" spc="-10"/>
                        <a:t>RE</a:t>
                      </a:r>
                      <a:endParaRPr lang="ru-RU" sz="1200" spc="-10">
                        <a:latin typeface="Times New Roman"/>
                        <a:ea typeface="Times New Roman"/>
                      </a:endParaRPr>
                    </a:p>
                  </a:txBody>
                  <a:tcPr marL="61553" marR="61553" marT="0" marB="0" anchor="ctr"/>
                </a:tc>
                <a:tc>
                  <a:txBody>
                    <a:bodyPr/>
                    <a:lstStyle/>
                    <a:p>
                      <a:pPr algn="ctr">
                        <a:spcAft>
                          <a:spcPts val="0"/>
                        </a:spcAft>
                      </a:pPr>
                      <a:r>
                        <a:rPr lang="ru-RU" sz="1200" spc="-10"/>
                        <a:t>-</a:t>
                      </a:r>
                      <a:endParaRPr lang="ru-RU" sz="1200" spc="-10">
                        <a:latin typeface="Times New Roman"/>
                        <a:ea typeface="Times New Roman"/>
                      </a:endParaRPr>
                    </a:p>
                  </a:txBody>
                  <a:tcPr marL="61553" marR="61553" marT="0" marB="0" anchor="ctr"/>
                </a:tc>
                <a:tc>
                  <a:txBody>
                    <a:bodyPr/>
                    <a:lstStyle/>
                    <a:p>
                      <a:pPr algn="ctr">
                        <a:spcAft>
                          <a:spcPts val="0"/>
                        </a:spcAft>
                      </a:pPr>
                      <a:r>
                        <a:rPr lang="ru-RU" sz="1200" spc="-10"/>
                        <a:t>-</a:t>
                      </a:r>
                      <a:endParaRPr lang="ru-RU" sz="1200" spc="-10">
                        <a:latin typeface="Times New Roman"/>
                        <a:ea typeface="Times New Roman"/>
                      </a:endParaRPr>
                    </a:p>
                  </a:txBody>
                  <a:tcPr marL="61553" marR="61553" marT="0" marB="0" anchor="ctr"/>
                </a:tc>
                <a:tc>
                  <a:txBody>
                    <a:bodyPr/>
                    <a:lstStyle/>
                    <a:p>
                      <a:pPr algn="ctr">
                        <a:spcAft>
                          <a:spcPts val="0"/>
                        </a:spcAft>
                      </a:pPr>
                      <a:r>
                        <a:rPr lang="en-US" sz="1200" spc="-10"/>
                        <a:t>RE</a:t>
                      </a:r>
                      <a:endParaRPr lang="ru-RU" sz="1200" spc="-10">
                        <a:latin typeface="Times New Roman"/>
                        <a:ea typeface="Times New Roman"/>
                      </a:endParaRPr>
                    </a:p>
                  </a:txBody>
                  <a:tcPr marL="61553" marR="61553" marT="0" marB="0" anchor="ctr"/>
                </a:tc>
                <a:tc>
                  <a:txBody>
                    <a:bodyPr/>
                    <a:lstStyle/>
                    <a:p>
                      <a:pPr algn="ctr">
                        <a:spcAft>
                          <a:spcPts val="0"/>
                        </a:spcAft>
                      </a:pPr>
                      <a:r>
                        <a:rPr lang="ru-RU" sz="1200" spc="-10" dirty="0"/>
                        <a:t>-</a:t>
                      </a:r>
                      <a:endParaRPr lang="ru-RU" sz="1200" spc="-10" dirty="0">
                        <a:latin typeface="Times New Roman"/>
                        <a:ea typeface="Times New Roman"/>
                      </a:endParaRPr>
                    </a:p>
                  </a:txBody>
                  <a:tcPr marL="61553" marR="61553" marT="0" marB="0" anchor="ctr"/>
                </a:tc>
                <a:tc>
                  <a:txBody>
                    <a:bodyPr/>
                    <a:lstStyle/>
                    <a:p>
                      <a:pPr algn="ctr">
                        <a:spcAft>
                          <a:spcPts val="0"/>
                        </a:spcAft>
                      </a:pPr>
                      <a:r>
                        <a:rPr lang="en-US" sz="1200" spc="-10"/>
                        <a:t>RE</a:t>
                      </a:r>
                      <a:endParaRPr lang="ru-RU" sz="1200" spc="-10">
                        <a:latin typeface="Times New Roman"/>
                        <a:ea typeface="Times New Roman"/>
                      </a:endParaRPr>
                    </a:p>
                  </a:txBody>
                  <a:tcPr marL="61553" marR="61553" marT="0" marB="0" anchor="ctr"/>
                </a:tc>
                <a:tc>
                  <a:txBody>
                    <a:bodyPr/>
                    <a:lstStyle/>
                    <a:p>
                      <a:pPr algn="ctr">
                        <a:spcAft>
                          <a:spcPts val="0"/>
                        </a:spcAft>
                      </a:pPr>
                      <a:r>
                        <a:rPr lang="ru-RU" sz="1200" spc="-10"/>
                        <a:t>-</a:t>
                      </a:r>
                      <a:endParaRPr lang="ru-RU" sz="1200" spc="-10">
                        <a:latin typeface="Times New Roman"/>
                        <a:ea typeface="Times New Roman"/>
                      </a:endParaRPr>
                    </a:p>
                  </a:txBody>
                  <a:tcPr marL="61553" marR="61553" marT="0" marB="0" anchor="ctr"/>
                </a:tc>
                <a:tc>
                  <a:txBody>
                    <a:bodyPr/>
                    <a:lstStyle/>
                    <a:p>
                      <a:pPr algn="ctr">
                        <a:spcAft>
                          <a:spcPts val="0"/>
                        </a:spcAft>
                      </a:pPr>
                      <a:r>
                        <a:rPr lang="en-US" sz="1200" spc="-10"/>
                        <a:t>RE</a:t>
                      </a:r>
                      <a:endParaRPr lang="ru-RU" sz="1200" spc="-10">
                        <a:latin typeface="Times New Roman"/>
                        <a:ea typeface="Times New Roman"/>
                      </a:endParaRPr>
                    </a:p>
                  </a:txBody>
                  <a:tcPr marL="61553" marR="61553" marT="0" marB="0" anchor="ctr"/>
                </a:tc>
                <a:tc>
                  <a:txBody>
                    <a:bodyPr/>
                    <a:lstStyle/>
                    <a:p>
                      <a:pPr algn="ctr">
                        <a:spcAft>
                          <a:spcPts val="0"/>
                        </a:spcAft>
                      </a:pPr>
                      <a:r>
                        <a:rPr lang="ru-RU" sz="1200" spc="-10"/>
                        <a:t>-</a:t>
                      </a:r>
                      <a:endParaRPr lang="ru-RU" sz="1200" spc="-10">
                        <a:latin typeface="Times New Roman"/>
                        <a:ea typeface="Times New Roman"/>
                      </a:endParaRPr>
                    </a:p>
                  </a:txBody>
                  <a:tcPr marL="61553" marR="61553" marT="0" marB="0" anchor="ctr"/>
                </a:tc>
                <a:tc>
                  <a:txBody>
                    <a:bodyPr/>
                    <a:lstStyle/>
                    <a:p>
                      <a:pPr algn="ctr">
                        <a:spcAft>
                          <a:spcPts val="0"/>
                        </a:spcAft>
                      </a:pPr>
                      <a:r>
                        <a:rPr lang="ru-RU" sz="1200" spc="-10"/>
                        <a:t>-</a:t>
                      </a:r>
                      <a:endParaRPr lang="ru-RU" sz="1200" spc="-10">
                        <a:latin typeface="Times New Roman"/>
                        <a:ea typeface="Times New Roman"/>
                      </a:endParaRPr>
                    </a:p>
                  </a:txBody>
                  <a:tcPr marL="61553" marR="61553" marT="0" marB="0" anchor="ctr"/>
                </a:tc>
              </a:tr>
              <a:tr h="218854">
                <a:tc>
                  <a:txBody>
                    <a:bodyPr/>
                    <a:lstStyle/>
                    <a:p>
                      <a:pPr algn="ctr">
                        <a:spcAft>
                          <a:spcPts val="0"/>
                        </a:spcAft>
                      </a:pPr>
                      <a:r>
                        <a:rPr lang="ru-RU" sz="1200" spc="-10"/>
                        <a:t>Сыпучий </a:t>
                      </a:r>
                      <a:r>
                        <a:rPr lang="en-US" sz="1200" spc="-10"/>
                        <a:t>CaCl</a:t>
                      </a:r>
                      <a:r>
                        <a:rPr lang="en-US" sz="1200" spc="-10" baseline="-25000"/>
                        <a:t>2</a:t>
                      </a:r>
                      <a:endParaRPr lang="ru-RU" sz="1200" spc="-10">
                        <a:latin typeface="Times New Roman"/>
                        <a:ea typeface="Times New Roman"/>
                      </a:endParaRPr>
                    </a:p>
                  </a:txBody>
                  <a:tcPr marL="61553" marR="61553" marT="0" marB="0"/>
                </a:tc>
                <a:tc>
                  <a:txBody>
                    <a:bodyPr/>
                    <a:lstStyle/>
                    <a:p>
                      <a:pPr algn="ctr">
                        <a:spcAft>
                          <a:spcPts val="0"/>
                        </a:spcAft>
                      </a:pPr>
                      <a:r>
                        <a:rPr lang="ru-RU" sz="1200" spc="-10"/>
                        <a:t>-</a:t>
                      </a:r>
                      <a:endParaRPr lang="ru-RU" sz="1200" spc="-10">
                        <a:latin typeface="Times New Roman"/>
                        <a:ea typeface="Times New Roman"/>
                      </a:endParaRPr>
                    </a:p>
                  </a:txBody>
                  <a:tcPr marL="61553" marR="61553" marT="0" marB="0" anchor="ctr"/>
                </a:tc>
                <a:tc>
                  <a:txBody>
                    <a:bodyPr/>
                    <a:lstStyle/>
                    <a:p>
                      <a:pPr algn="ctr">
                        <a:spcAft>
                          <a:spcPts val="0"/>
                        </a:spcAft>
                      </a:pPr>
                      <a:r>
                        <a:rPr lang="en-US" sz="1200" spc="-10"/>
                        <a:t>VC</a:t>
                      </a:r>
                      <a:endParaRPr lang="ru-RU" sz="1200" spc="-10">
                        <a:latin typeface="Times New Roman"/>
                        <a:ea typeface="Times New Roman"/>
                      </a:endParaRPr>
                    </a:p>
                  </a:txBody>
                  <a:tcPr marL="61553" marR="61553" marT="0" marB="0" anchor="ctr"/>
                </a:tc>
                <a:tc>
                  <a:txBody>
                    <a:bodyPr/>
                    <a:lstStyle/>
                    <a:p>
                      <a:pPr algn="ctr">
                        <a:spcAft>
                          <a:spcPts val="0"/>
                        </a:spcAft>
                      </a:pPr>
                      <a:r>
                        <a:rPr lang="ru-RU" sz="1200" spc="-10" dirty="0"/>
                        <a:t>-</a:t>
                      </a:r>
                      <a:endParaRPr lang="ru-RU" sz="1200" spc="-10" dirty="0">
                        <a:latin typeface="Times New Roman"/>
                        <a:ea typeface="Times New Roman"/>
                      </a:endParaRPr>
                    </a:p>
                  </a:txBody>
                  <a:tcPr marL="61553" marR="61553" marT="0" marB="0" anchor="ctr"/>
                </a:tc>
                <a:tc>
                  <a:txBody>
                    <a:bodyPr/>
                    <a:lstStyle/>
                    <a:p>
                      <a:pPr algn="ctr">
                        <a:spcAft>
                          <a:spcPts val="0"/>
                        </a:spcAft>
                      </a:pPr>
                      <a:r>
                        <a:rPr lang="en-US" sz="1200" spc="-10"/>
                        <a:t>RE</a:t>
                      </a:r>
                      <a:endParaRPr lang="ru-RU" sz="1200" spc="-10">
                        <a:latin typeface="Times New Roman"/>
                        <a:ea typeface="Times New Roman"/>
                      </a:endParaRPr>
                    </a:p>
                  </a:txBody>
                  <a:tcPr marL="61553" marR="61553" marT="0" marB="0" anchor="ctr"/>
                </a:tc>
                <a:tc>
                  <a:txBody>
                    <a:bodyPr/>
                    <a:lstStyle/>
                    <a:p>
                      <a:pPr algn="ctr">
                        <a:spcAft>
                          <a:spcPts val="0"/>
                        </a:spcAft>
                      </a:pPr>
                      <a:r>
                        <a:rPr lang="en-US" sz="1200" spc="-10"/>
                        <a:t>RE</a:t>
                      </a:r>
                      <a:endParaRPr lang="ru-RU" sz="1200" spc="-10">
                        <a:latin typeface="Times New Roman"/>
                        <a:ea typeface="Times New Roman"/>
                      </a:endParaRPr>
                    </a:p>
                  </a:txBody>
                  <a:tcPr marL="61553" marR="61553" marT="0" marB="0" anchor="ctr"/>
                </a:tc>
                <a:tc>
                  <a:txBody>
                    <a:bodyPr/>
                    <a:lstStyle/>
                    <a:p>
                      <a:pPr algn="ctr">
                        <a:spcAft>
                          <a:spcPts val="0"/>
                        </a:spcAft>
                      </a:pPr>
                      <a:r>
                        <a:rPr lang="en-US" sz="1200" spc="-10"/>
                        <a:t>VC</a:t>
                      </a:r>
                      <a:endParaRPr lang="ru-RU" sz="1200" spc="-10">
                        <a:latin typeface="Times New Roman"/>
                        <a:ea typeface="Times New Roman"/>
                      </a:endParaRPr>
                    </a:p>
                  </a:txBody>
                  <a:tcPr marL="61553" marR="61553" marT="0" marB="0" anchor="ctr"/>
                </a:tc>
                <a:tc>
                  <a:txBody>
                    <a:bodyPr/>
                    <a:lstStyle/>
                    <a:p>
                      <a:pPr algn="ctr">
                        <a:spcAft>
                          <a:spcPts val="0"/>
                        </a:spcAft>
                      </a:pPr>
                      <a:r>
                        <a:rPr lang="ru-RU" sz="1200" spc="-10"/>
                        <a:t>-</a:t>
                      </a:r>
                      <a:endParaRPr lang="ru-RU" sz="1200" spc="-10">
                        <a:latin typeface="Times New Roman"/>
                        <a:ea typeface="Times New Roman"/>
                      </a:endParaRPr>
                    </a:p>
                  </a:txBody>
                  <a:tcPr marL="61553" marR="61553" marT="0" marB="0" anchor="ctr"/>
                </a:tc>
                <a:tc>
                  <a:txBody>
                    <a:bodyPr/>
                    <a:lstStyle/>
                    <a:p>
                      <a:pPr algn="ctr">
                        <a:spcAft>
                          <a:spcPts val="0"/>
                        </a:spcAft>
                      </a:pPr>
                      <a:r>
                        <a:rPr lang="ru-RU" sz="1200" spc="-10"/>
                        <a:t>-</a:t>
                      </a:r>
                      <a:endParaRPr lang="ru-RU" sz="1200" spc="-10">
                        <a:latin typeface="Times New Roman"/>
                        <a:ea typeface="Times New Roman"/>
                      </a:endParaRPr>
                    </a:p>
                  </a:txBody>
                  <a:tcPr marL="61553" marR="61553" marT="0" marB="0" anchor="ctr"/>
                </a:tc>
                <a:tc>
                  <a:txBody>
                    <a:bodyPr/>
                    <a:lstStyle/>
                    <a:p>
                      <a:pPr algn="ctr">
                        <a:spcAft>
                          <a:spcPts val="0"/>
                        </a:spcAft>
                      </a:pPr>
                      <a:r>
                        <a:rPr lang="en-US" sz="1200" spc="-10"/>
                        <a:t>LC</a:t>
                      </a:r>
                      <a:endParaRPr lang="ru-RU" sz="1200" spc="-10">
                        <a:latin typeface="Times New Roman"/>
                        <a:ea typeface="Times New Roman"/>
                      </a:endParaRPr>
                    </a:p>
                  </a:txBody>
                  <a:tcPr marL="61553" marR="61553" marT="0" marB="0" anchor="ctr"/>
                </a:tc>
                <a:tc>
                  <a:txBody>
                    <a:bodyPr/>
                    <a:lstStyle/>
                    <a:p>
                      <a:pPr algn="ctr">
                        <a:spcAft>
                          <a:spcPts val="0"/>
                        </a:spcAft>
                      </a:pPr>
                      <a:r>
                        <a:rPr lang="ru-RU" sz="1200" spc="-10"/>
                        <a:t>-</a:t>
                      </a:r>
                      <a:endParaRPr lang="ru-RU" sz="1200" spc="-10">
                        <a:latin typeface="Times New Roman"/>
                        <a:ea typeface="Times New Roman"/>
                      </a:endParaRPr>
                    </a:p>
                  </a:txBody>
                  <a:tcPr marL="61553" marR="61553" marT="0" marB="0" anchor="ctr"/>
                </a:tc>
              </a:tr>
              <a:tr h="218854">
                <a:tc>
                  <a:txBody>
                    <a:bodyPr/>
                    <a:lstStyle/>
                    <a:p>
                      <a:pPr algn="ctr">
                        <a:spcAft>
                          <a:spcPts val="0"/>
                        </a:spcAft>
                      </a:pPr>
                      <a:r>
                        <a:rPr lang="ru-RU" sz="1200" spc="-10"/>
                        <a:t>Соляной раствор  </a:t>
                      </a:r>
                      <a:r>
                        <a:rPr lang="en-US" sz="1200" spc="-10"/>
                        <a:t>CaCl</a:t>
                      </a:r>
                      <a:r>
                        <a:rPr lang="en-US" sz="1200" spc="-10" baseline="-25000"/>
                        <a:t>2</a:t>
                      </a:r>
                      <a:endParaRPr lang="ru-RU" sz="1200" spc="-10">
                        <a:latin typeface="Times New Roman"/>
                        <a:ea typeface="Times New Roman"/>
                      </a:endParaRPr>
                    </a:p>
                  </a:txBody>
                  <a:tcPr marL="61553" marR="61553" marT="0" marB="0"/>
                </a:tc>
                <a:tc>
                  <a:txBody>
                    <a:bodyPr/>
                    <a:lstStyle/>
                    <a:p>
                      <a:pPr algn="ctr">
                        <a:spcAft>
                          <a:spcPts val="0"/>
                        </a:spcAft>
                      </a:pPr>
                      <a:r>
                        <a:rPr lang="ru-RU" sz="1200" spc="-10"/>
                        <a:t>-</a:t>
                      </a:r>
                      <a:endParaRPr lang="ru-RU" sz="1200" spc="-10">
                        <a:latin typeface="Times New Roman"/>
                        <a:ea typeface="Times New Roman"/>
                      </a:endParaRPr>
                    </a:p>
                  </a:txBody>
                  <a:tcPr marL="61553" marR="61553" marT="0" marB="0" anchor="ctr"/>
                </a:tc>
                <a:tc>
                  <a:txBody>
                    <a:bodyPr/>
                    <a:lstStyle/>
                    <a:p>
                      <a:pPr algn="ctr">
                        <a:spcAft>
                          <a:spcPts val="0"/>
                        </a:spcAft>
                      </a:pPr>
                      <a:r>
                        <a:rPr lang="en-US" sz="1200" spc="-10"/>
                        <a:t>RE</a:t>
                      </a:r>
                      <a:endParaRPr lang="ru-RU" sz="1200" spc="-10">
                        <a:latin typeface="Times New Roman"/>
                        <a:ea typeface="Times New Roman"/>
                      </a:endParaRPr>
                    </a:p>
                  </a:txBody>
                  <a:tcPr marL="61553" marR="61553" marT="0" marB="0" anchor="ctr"/>
                </a:tc>
                <a:tc>
                  <a:txBody>
                    <a:bodyPr/>
                    <a:lstStyle/>
                    <a:p>
                      <a:pPr algn="ctr">
                        <a:spcAft>
                          <a:spcPts val="0"/>
                        </a:spcAft>
                      </a:pPr>
                      <a:r>
                        <a:rPr lang="ru-RU" sz="1200" spc="-10"/>
                        <a:t>-</a:t>
                      </a:r>
                      <a:endParaRPr lang="ru-RU" sz="1200" spc="-10">
                        <a:latin typeface="Times New Roman"/>
                        <a:ea typeface="Times New Roman"/>
                      </a:endParaRPr>
                    </a:p>
                  </a:txBody>
                  <a:tcPr marL="61553" marR="61553" marT="0" marB="0" anchor="ctr"/>
                </a:tc>
                <a:tc>
                  <a:txBody>
                    <a:bodyPr/>
                    <a:lstStyle/>
                    <a:p>
                      <a:pPr algn="ctr">
                        <a:spcAft>
                          <a:spcPts val="0"/>
                        </a:spcAft>
                      </a:pPr>
                      <a:r>
                        <a:rPr lang="ru-RU" sz="1200" spc="-10"/>
                        <a:t>-</a:t>
                      </a:r>
                      <a:endParaRPr lang="ru-RU" sz="1200" spc="-10">
                        <a:latin typeface="Times New Roman"/>
                        <a:ea typeface="Times New Roman"/>
                      </a:endParaRPr>
                    </a:p>
                  </a:txBody>
                  <a:tcPr marL="61553" marR="61553" marT="0" marB="0" anchor="ctr"/>
                </a:tc>
                <a:tc>
                  <a:txBody>
                    <a:bodyPr/>
                    <a:lstStyle/>
                    <a:p>
                      <a:pPr algn="ctr">
                        <a:spcAft>
                          <a:spcPts val="0"/>
                        </a:spcAft>
                      </a:pPr>
                      <a:r>
                        <a:rPr lang="ru-RU" sz="1200" spc="-10"/>
                        <a:t>-</a:t>
                      </a:r>
                      <a:endParaRPr lang="ru-RU" sz="1200" spc="-10">
                        <a:latin typeface="Times New Roman"/>
                        <a:ea typeface="Times New Roman"/>
                      </a:endParaRPr>
                    </a:p>
                  </a:txBody>
                  <a:tcPr marL="61553" marR="61553" marT="0" marB="0" anchor="ctr"/>
                </a:tc>
                <a:tc>
                  <a:txBody>
                    <a:bodyPr/>
                    <a:lstStyle/>
                    <a:p>
                      <a:pPr algn="ctr">
                        <a:spcAft>
                          <a:spcPts val="0"/>
                        </a:spcAft>
                      </a:pPr>
                      <a:r>
                        <a:rPr lang="en-US" sz="1200" spc="-10"/>
                        <a:t>VC</a:t>
                      </a:r>
                      <a:endParaRPr lang="ru-RU" sz="1200" spc="-10">
                        <a:latin typeface="Times New Roman"/>
                        <a:ea typeface="Times New Roman"/>
                      </a:endParaRPr>
                    </a:p>
                  </a:txBody>
                  <a:tcPr marL="61553" marR="61553" marT="0" marB="0" anchor="ctr"/>
                </a:tc>
                <a:tc>
                  <a:txBody>
                    <a:bodyPr/>
                    <a:lstStyle/>
                    <a:p>
                      <a:pPr algn="ctr">
                        <a:spcAft>
                          <a:spcPts val="0"/>
                        </a:spcAft>
                      </a:pPr>
                      <a:r>
                        <a:rPr lang="ru-RU" sz="1200" spc="-10"/>
                        <a:t>-</a:t>
                      </a:r>
                      <a:endParaRPr lang="ru-RU" sz="1200" spc="-10">
                        <a:latin typeface="Times New Roman"/>
                        <a:ea typeface="Times New Roman"/>
                      </a:endParaRPr>
                    </a:p>
                  </a:txBody>
                  <a:tcPr marL="61553" marR="61553" marT="0" marB="0" anchor="ctr"/>
                </a:tc>
                <a:tc>
                  <a:txBody>
                    <a:bodyPr/>
                    <a:lstStyle/>
                    <a:p>
                      <a:pPr algn="ctr">
                        <a:spcAft>
                          <a:spcPts val="0"/>
                        </a:spcAft>
                      </a:pPr>
                      <a:r>
                        <a:rPr lang="ru-RU" sz="1200" spc="-10"/>
                        <a:t>-</a:t>
                      </a:r>
                      <a:endParaRPr lang="ru-RU" sz="1200" spc="-10">
                        <a:latin typeface="Times New Roman"/>
                        <a:ea typeface="Times New Roman"/>
                      </a:endParaRPr>
                    </a:p>
                  </a:txBody>
                  <a:tcPr marL="61553" marR="61553" marT="0" marB="0" anchor="ctr"/>
                </a:tc>
                <a:tc>
                  <a:txBody>
                    <a:bodyPr/>
                    <a:lstStyle/>
                    <a:p>
                      <a:pPr algn="ctr">
                        <a:spcAft>
                          <a:spcPts val="0"/>
                        </a:spcAft>
                      </a:pPr>
                      <a:r>
                        <a:rPr lang="ru-RU" sz="1200" spc="-10"/>
                        <a:t>-</a:t>
                      </a:r>
                      <a:endParaRPr lang="ru-RU" sz="1200" spc="-10">
                        <a:latin typeface="Times New Roman"/>
                        <a:ea typeface="Times New Roman"/>
                      </a:endParaRPr>
                    </a:p>
                  </a:txBody>
                  <a:tcPr marL="61553" marR="61553" marT="0" marB="0" anchor="ctr"/>
                </a:tc>
                <a:tc>
                  <a:txBody>
                    <a:bodyPr/>
                    <a:lstStyle/>
                    <a:p>
                      <a:pPr algn="ctr">
                        <a:spcAft>
                          <a:spcPts val="0"/>
                        </a:spcAft>
                      </a:pPr>
                      <a:r>
                        <a:rPr lang="ru-RU" sz="1200" spc="-10"/>
                        <a:t>-</a:t>
                      </a:r>
                      <a:endParaRPr lang="ru-RU" sz="1200" spc="-10">
                        <a:latin typeface="Times New Roman"/>
                        <a:ea typeface="Times New Roman"/>
                      </a:endParaRPr>
                    </a:p>
                  </a:txBody>
                  <a:tcPr marL="61553" marR="61553" marT="0" marB="0" anchor="ctr"/>
                </a:tc>
              </a:tr>
              <a:tr h="218854">
                <a:tc>
                  <a:txBody>
                    <a:bodyPr/>
                    <a:lstStyle/>
                    <a:p>
                      <a:pPr algn="ctr">
                        <a:spcAft>
                          <a:spcPts val="0"/>
                        </a:spcAft>
                      </a:pPr>
                      <a:r>
                        <a:rPr lang="ru-RU" sz="1200" spc="-10"/>
                        <a:t>Твердая смесь </a:t>
                      </a:r>
                    </a:p>
                    <a:p>
                      <a:pPr algn="ctr">
                        <a:spcAft>
                          <a:spcPts val="0"/>
                        </a:spcAft>
                      </a:pPr>
                      <a:r>
                        <a:rPr lang="en-US" sz="1200" spc="-10"/>
                        <a:t>NaCl</a:t>
                      </a:r>
                      <a:r>
                        <a:rPr lang="ru-RU" sz="1200" spc="-10"/>
                        <a:t>/ </a:t>
                      </a:r>
                      <a:r>
                        <a:rPr lang="en-US" sz="1200" spc="-10"/>
                        <a:t>CaCl</a:t>
                      </a:r>
                      <a:r>
                        <a:rPr lang="en-US" sz="1200" spc="-10" baseline="-25000"/>
                        <a:t>2</a:t>
                      </a:r>
                      <a:endParaRPr lang="ru-RU" sz="1200" spc="-10">
                        <a:latin typeface="Times New Roman"/>
                        <a:ea typeface="Times New Roman"/>
                      </a:endParaRPr>
                    </a:p>
                  </a:txBody>
                  <a:tcPr marL="61553" marR="61553" marT="0" marB="0"/>
                </a:tc>
                <a:tc>
                  <a:txBody>
                    <a:bodyPr/>
                    <a:lstStyle/>
                    <a:p>
                      <a:pPr algn="ctr">
                        <a:spcAft>
                          <a:spcPts val="0"/>
                        </a:spcAft>
                      </a:pPr>
                      <a:r>
                        <a:rPr lang="en-US" sz="1200" spc="-10"/>
                        <a:t>LC</a:t>
                      </a:r>
                      <a:endParaRPr lang="ru-RU" sz="1200" spc="-10">
                        <a:latin typeface="Times New Roman"/>
                        <a:ea typeface="Times New Roman"/>
                      </a:endParaRPr>
                    </a:p>
                  </a:txBody>
                  <a:tcPr marL="61553" marR="61553" marT="0" marB="0" anchor="ctr"/>
                </a:tc>
                <a:tc>
                  <a:txBody>
                    <a:bodyPr/>
                    <a:lstStyle/>
                    <a:p>
                      <a:pPr algn="ctr">
                        <a:spcAft>
                          <a:spcPts val="0"/>
                        </a:spcAft>
                      </a:pPr>
                      <a:r>
                        <a:rPr lang="ru-RU" sz="1200" spc="-10"/>
                        <a:t>-</a:t>
                      </a:r>
                      <a:endParaRPr lang="ru-RU" sz="1200" spc="-10">
                        <a:latin typeface="Times New Roman"/>
                        <a:ea typeface="Times New Roman"/>
                      </a:endParaRPr>
                    </a:p>
                  </a:txBody>
                  <a:tcPr marL="61553" marR="61553" marT="0" marB="0" anchor="ctr"/>
                </a:tc>
                <a:tc>
                  <a:txBody>
                    <a:bodyPr/>
                    <a:lstStyle/>
                    <a:p>
                      <a:pPr algn="ctr">
                        <a:spcAft>
                          <a:spcPts val="0"/>
                        </a:spcAft>
                      </a:pPr>
                      <a:r>
                        <a:rPr lang="ru-RU" sz="1200" spc="-10"/>
                        <a:t>-</a:t>
                      </a:r>
                      <a:endParaRPr lang="ru-RU" sz="1200" spc="-10">
                        <a:latin typeface="Times New Roman"/>
                        <a:ea typeface="Times New Roman"/>
                      </a:endParaRPr>
                    </a:p>
                  </a:txBody>
                  <a:tcPr marL="61553" marR="61553" marT="0" marB="0" anchor="ctr"/>
                </a:tc>
                <a:tc>
                  <a:txBody>
                    <a:bodyPr/>
                    <a:lstStyle/>
                    <a:p>
                      <a:pPr algn="ctr">
                        <a:spcAft>
                          <a:spcPts val="0"/>
                        </a:spcAft>
                      </a:pPr>
                      <a:r>
                        <a:rPr lang="en-US" sz="1200" spc="-10"/>
                        <a:t>LC</a:t>
                      </a:r>
                      <a:endParaRPr lang="ru-RU" sz="1200" spc="-10">
                        <a:latin typeface="Times New Roman"/>
                        <a:ea typeface="Times New Roman"/>
                      </a:endParaRPr>
                    </a:p>
                  </a:txBody>
                  <a:tcPr marL="61553" marR="61553" marT="0" marB="0" anchor="ctr"/>
                </a:tc>
                <a:tc>
                  <a:txBody>
                    <a:bodyPr/>
                    <a:lstStyle/>
                    <a:p>
                      <a:pPr algn="ctr">
                        <a:spcAft>
                          <a:spcPts val="0"/>
                        </a:spcAft>
                      </a:pPr>
                      <a:r>
                        <a:rPr lang="en-US" sz="1200" spc="-10"/>
                        <a:t>VC</a:t>
                      </a:r>
                      <a:endParaRPr lang="ru-RU" sz="1200" spc="-10">
                        <a:latin typeface="Times New Roman"/>
                        <a:ea typeface="Times New Roman"/>
                      </a:endParaRPr>
                    </a:p>
                  </a:txBody>
                  <a:tcPr marL="61553" marR="61553" marT="0" marB="0" anchor="ctr"/>
                </a:tc>
                <a:tc>
                  <a:txBody>
                    <a:bodyPr/>
                    <a:lstStyle/>
                    <a:p>
                      <a:pPr algn="ctr">
                        <a:spcAft>
                          <a:spcPts val="0"/>
                        </a:spcAft>
                      </a:pPr>
                      <a:r>
                        <a:rPr lang="en-US" sz="1200" spc="-10"/>
                        <a:t>RE</a:t>
                      </a:r>
                      <a:endParaRPr lang="ru-RU" sz="1200" spc="-10">
                        <a:latin typeface="Times New Roman"/>
                        <a:ea typeface="Times New Roman"/>
                      </a:endParaRPr>
                    </a:p>
                  </a:txBody>
                  <a:tcPr marL="61553" marR="61553" marT="0" marB="0" anchor="ctr"/>
                </a:tc>
                <a:tc>
                  <a:txBody>
                    <a:bodyPr/>
                    <a:lstStyle/>
                    <a:p>
                      <a:pPr algn="ctr">
                        <a:spcAft>
                          <a:spcPts val="0"/>
                        </a:spcAft>
                      </a:pPr>
                      <a:r>
                        <a:rPr lang="ru-RU" sz="1200" spc="-10"/>
                        <a:t>-</a:t>
                      </a:r>
                      <a:endParaRPr lang="ru-RU" sz="1200" spc="-10">
                        <a:latin typeface="Times New Roman"/>
                        <a:ea typeface="Times New Roman"/>
                      </a:endParaRPr>
                    </a:p>
                  </a:txBody>
                  <a:tcPr marL="61553" marR="61553" marT="0" marB="0" anchor="ctr"/>
                </a:tc>
                <a:tc>
                  <a:txBody>
                    <a:bodyPr/>
                    <a:lstStyle/>
                    <a:p>
                      <a:pPr algn="ctr">
                        <a:spcAft>
                          <a:spcPts val="0"/>
                        </a:spcAft>
                      </a:pPr>
                      <a:r>
                        <a:rPr lang="ru-RU" sz="1200" spc="-10"/>
                        <a:t>-</a:t>
                      </a:r>
                      <a:endParaRPr lang="ru-RU" sz="1200" spc="-10">
                        <a:latin typeface="Times New Roman"/>
                        <a:ea typeface="Times New Roman"/>
                      </a:endParaRPr>
                    </a:p>
                  </a:txBody>
                  <a:tcPr marL="61553" marR="61553" marT="0" marB="0" anchor="ctr"/>
                </a:tc>
                <a:tc>
                  <a:txBody>
                    <a:bodyPr/>
                    <a:lstStyle/>
                    <a:p>
                      <a:pPr algn="ctr">
                        <a:spcAft>
                          <a:spcPts val="0"/>
                        </a:spcAft>
                      </a:pPr>
                      <a:r>
                        <a:rPr lang="en-US" sz="1200" spc="-10"/>
                        <a:t>VC</a:t>
                      </a:r>
                      <a:endParaRPr lang="ru-RU" sz="1200" spc="-10">
                        <a:latin typeface="Times New Roman"/>
                        <a:ea typeface="Times New Roman"/>
                      </a:endParaRPr>
                    </a:p>
                  </a:txBody>
                  <a:tcPr marL="61553" marR="61553" marT="0" marB="0" anchor="ctr"/>
                </a:tc>
                <a:tc>
                  <a:txBody>
                    <a:bodyPr/>
                    <a:lstStyle/>
                    <a:p>
                      <a:pPr algn="ctr">
                        <a:spcAft>
                          <a:spcPts val="0"/>
                        </a:spcAft>
                      </a:pPr>
                      <a:r>
                        <a:rPr lang="ru-RU" sz="1200" spc="-10"/>
                        <a:t>-</a:t>
                      </a:r>
                      <a:endParaRPr lang="ru-RU" sz="1200" spc="-10">
                        <a:latin typeface="Times New Roman"/>
                        <a:ea typeface="Times New Roman"/>
                      </a:endParaRPr>
                    </a:p>
                  </a:txBody>
                  <a:tcPr marL="61553" marR="61553" marT="0" marB="0" anchor="ctr"/>
                </a:tc>
              </a:tr>
              <a:tr h="437708">
                <a:tc>
                  <a:txBody>
                    <a:bodyPr/>
                    <a:lstStyle/>
                    <a:p>
                      <a:pPr algn="ctr">
                        <a:spcAft>
                          <a:spcPts val="0"/>
                        </a:spcAft>
                      </a:pPr>
                      <a:r>
                        <a:rPr lang="ru-RU" sz="1200" spc="-10"/>
                        <a:t>Применение увлажненной</a:t>
                      </a:r>
                    </a:p>
                    <a:p>
                      <a:pPr algn="ctr">
                        <a:spcAft>
                          <a:spcPts val="0"/>
                        </a:spcAft>
                      </a:pPr>
                      <a:r>
                        <a:rPr lang="ru-RU" sz="1200" spc="-10"/>
                        <a:t>соли с </a:t>
                      </a:r>
                      <a:r>
                        <a:rPr lang="en-US" sz="1200" spc="-10"/>
                        <a:t>NaCl</a:t>
                      </a:r>
                      <a:r>
                        <a:rPr lang="ru-RU" sz="1200" spc="-10"/>
                        <a:t>+</a:t>
                      </a:r>
                      <a:r>
                        <a:rPr lang="en-US" sz="1200" spc="-10"/>
                        <a:t>CaCl</a:t>
                      </a:r>
                      <a:r>
                        <a:rPr lang="ru-RU" sz="1200" spc="-10" baseline="-25000"/>
                        <a:t>2</a:t>
                      </a:r>
                      <a:endParaRPr lang="ru-RU" sz="1200" spc="-10">
                        <a:latin typeface="Times New Roman"/>
                        <a:ea typeface="Times New Roman"/>
                      </a:endParaRPr>
                    </a:p>
                  </a:txBody>
                  <a:tcPr marL="61553" marR="61553" marT="0" marB="0"/>
                </a:tc>
                <a:tc>
                  <a:txBody>
                    <a:bodyPr/>
                    <a:lstStyle/>
                    <a:p>
                      <a:pPr algn="ctr">
                        <a:spcAft>
                          <a:spcPts val="0"/>
                        </a:spcAft>
                      </a:pPr>
                      <a:r>
                        <a:rPr lang="en-US" sz="1200" spc="-10"/>
                        <a:t>VC</a:t>
                      </a:r>
                      <a:endParaRPr lang="ru-RU" sz="1200" spc="-10">
                        <a:latin typeface="Times New Roman"/>
                        <a:ea typeface="Times New Roman"/>
                      </a:endParaRPr>
                    </a:p>
                  </a:txBody>
                  <a:tcPr marL="61553" marR="61553" marT="0" marB="0" anchor="ctr"/>
                </a:tc>
                <a:tc>
                  <a:txBody>
                    <a:bodyPr/>
                    <a:lstStyle/>
                    <a:p>
                      <a:pPr algn="ctr">
                        <a:spcAft>
                          <a:spcPts val="0"/>
                        </a:spcAft>
                      </a:pPr>
                      <a:r>
                        <a:rPr lang="en-US" sz="1200" spc="-10"/>
                        <a:t>RE</a:t>
                      </a:r>
                      <a:endParaRPr lang="ru-RU" sz="1200" spc="-10">
                        <a:latin typeface="Times New Roman"/>
                        <a:ea typeface="Times New Roman"/>
                      </a:endParaRPr>
                    </a:p>
                  </a:txBody>
                  <a:tcPr marL="61553" marR="61553" marT="0" marB="0" anchor="ctr"/>
                </a:tc>
                <a:tc>
                  <a:txBody>
                    <a:bodyPr/>
                    <a:lstStyle/>
                    <a:p>
                      <a:pPr algn="ctr">
                        <a:spcAft>
                          <a:spcPts val="0"/>
                        </a:spcAft>
                      </a:pPr>
                      <a:r>
                        <a:rPr lang="ru-RU" sz="1200" spc="-10"/>
                        <a:t>-</a:t>
                      </a:r>
                      <a:endParaRPr lang="ru-RU" sz="1200" spc="-10">
                        <a:latin typeface="Times New Roman"/>
                        <a:ea typeface="Times New Roman"/>
                      </a:endParaRPr>
                    </a:p>
                  </a:txBody>
                  <a:tcPr marL="61553" marR="61553" marT="0" marB="0" anchor="ctr"/>
                </a:tc>
                <a:tc>
                  <a:txBody>
                    <a:bodyPr/>
                    <a:lstStyle/>
                    <a:p>
                      <a:pPr algn="ctr">
                        <a:spcAft>
                          <a:spcPts val="0"/>
                        </a:spcAft>
                      </a:pPr>
                      <a:r>
                        <a:rPr lang="en-US" sz="1200" spc="-10"/>
                        <a:t>LC</a:t>
                      </a:r>
                      <a:endParaRPr lang="ru-RU" sz="1200" spc="-10">
                        <a:latin typeface="Times New Roman"/>
                        <a:ea typeface="Times New Roman"/>
                      </a:endParaRPr>
                    </a:p>
                  </a:txBody>
                  <a:tcPr marL="61553" marR="61553" marT="0" marB="0" anchor="ctr"/>
                </a:tc>
                <a:tc>
                  <a:txBody>
                    <a:bodyPr/>
                    <a:lstStyle/>
                    <a:p>
                      <a:pPr algn="ctr">
                        <a:spcAft>
                          <a:spcPts val="0"/>
                        </a:spcAft>
                      </a:pPr>
                      <a:r>
                        <a:rPr lang="ru-RU" sz="1200" spc="-10"/>
                        <a:t>-</a:t>
                      </a:r>
                      <a:endParaRPr lang="ru-RU" sz="1200" spc="-10">
                        <a:latin typeface="Times New Roman"/>
                        <a:ea typeface="Times New Roman"/>
                      </a:endParaRPr>
                    </a:p>
                  </a:txBody>
                  <a:tcPr marL="61553" marR="61553" marT="0" marB="0" anchor="ctr"/>
                </a:tc>
                <a:tc>
                  <a:txBody>
                    <a:bodyPr/>
                    <a:lstStyle/>
                    <a:p>
                      <a:pPr algn="ctr">
                        <a:spcAft>
                          <a:spcPts val="0"/>
                        </a:spcAft>
                      </a:pPr>
                      <a:r>
                        <a:rPr lang="en-US" sz="1200" spc="-10"/>
                        <a:t>RE</a:t>
                      </a:r>
                      <a:endParaRPr lang="ru-RU" sz="1200" spc="-10">
                        <a:latin typeface="Times New Roman"/>
                        <a:ea typeface="Times New Roman"/>
                      </a:endParaRPr>
                    </a:p>
                  </a:txBody>
                  <a:tcPr marL="61553" marR="61553" marT="0" marB="0" anchor="ctr"/>
                </a:tc>
                <a:tc>
                  <a:txBody>
                    <a:bodyPr/>
                    <a:lstStyle/>
                    <a:p>
                      <a:pPr algn="ctr">
                        <a:spcAft>
                          <a:spcPts val="0"/>
                        </a:spcAft>
                      </a:pPr>
                      <a:r>
                        <a:rPr lang="en-US" sz="1200" spc="-10"/>
                        <a:t>VC</a:t>
                      </a:r>
                      <a:endParaRPr lang="ru-RU" sz="1200" spc="-10">
                        <a:latin typeface="Times New Roman"/>
                        <a:ea typeface="Times New Roman"/>
                      </a:endParaRPr>
                    </a:p>
                  </a:txBody>
                  <a:tcPr marL="61553" marR="61553" marT="0" marB="0" anchor="ctr"/>
                </a:tc>
                <a:tc>
                  <a:txBody>
                    <a:bodyPr/>
                    <a:lstStyle/>
                    <a:p>
                      <a:pPr algn="ctr">
                        <a:spcAft>
                          <a:spcPts val="0"/>
                        </a:spcAft>
                      </a:pPr>
                      <a:r>
                        <a:rPr lang="ru-RU" sz="1200" spc="-10"/>
                        <a:t>-</a:t>
                      </a:r>
                      <a:endParaRPr lang="ru-RU" sz="1200" spc="-10">
                        <a:latin typeface="Times New Roman"/>
                        <a:ea typeface="Times New Roman"/>
                      </a:endParaRPr>
                    </a:p>
                  </a:txBody>
                  <a:tcPr marL="61553" marR="61553" marT="0" marB="0" anchor="ctr"/>
                </a:tc>
                <a:tc>
                  <a:txBody>
                    <a:bodyPr/>
                    <a:lstStyle/>
                    <a:p>
                      <a:pPr algn="ctr">
                        <a:spcAft>
                          <a:spcPts val="0"/>
                        </a:spcAft>
                      </a:pPr>
                      <a:r>
                        <a:rPr lang="en-US" sz="1200" spc="-10"/>
                        <a:t>LC</a:t>
                      </a:r>
                      <a:endParaRPr lang="ru-RU" sz="1200" spc="-10">
                        <a:latin typeface="Times New Roman"/>
                        <a:ea typeface="Times New Roman"/>
                      </a:endParaRPr>
                    </a:p>
                  </a:txBody>
                  <a:tcPr marL="61553" marR="61553" marT="0" marB="0" anchor="ctr"/>
                </a:tc>
                <a:tc>
                  <a:txBody>
                    <a:bodyPr/>
                    <a:lstStyle/>
                    <a:p>
                      <a:pPr algn="ctr">
                        <a:spcAft>
                          <a:spcPts val="0"/>
                        </a:spcAft>
                      </a:pPr>
                      <a:r>
                        <a:rPr lang="en-US" sz="1200" spc="-10"/>
                        <a:t>RE</a:t>
                      </a:r>
                      <a:endParaRPr lang="ru-RU" sz="1200" spc="-10">
                        <a:latin typeface="Times New Roman"/>
                        <a:ea typeface="Times New Roman"/>
                      </a:endParaRPr>
                    </a:p>
                  </a:txBody>
                  <a:tcPr marL="61553" marR="61553" marT="0" marB="0" anchor="ctr"/>
                </a:tc>
              </a:tr>
              <a:tr h="437708">
                <a:tc>
                  <a:txBody>
                    <a:bodyPr/>
                    <a:lstStyle/>
                    <a:p>
                      <a:pPr algn="ctr">
                        <a:spcAft>
                          <a:spcPts val="0"/>
                        </a:spcAft>
                      </a:pPr>
                      <a:r>
                        <a:rPr lang="ru-RU" sz="1200" spc="-10"/>
                        <a:t>Применение увлажненной</a:t>
                      </a:r>
                    </a:p>
                    <a:p>
                      <a:pPr algn="ctr">
                        <a:spcAft>
                          <a:spcPts val="0"/>
                        </a:spcAft>
                      </a:pPr>
                      <a:r>
                        <a:rPr lang="ru-RU" sz="1200" spc="-10"/>
                        <a:t>соли с  </a:t>
                      </a:r>
                      <a:r>
                        <a:rPr lang="en-US" sz="1200" spc="-10"/>
                        <a:t>NaCl</a:t>
                      </a:r>
                      <a:r>
                        <a:rPr lang="ru-RU" sz="1200" spc="-10"/>
                        <a:t>+ раствор </a:t>
                      </a:r>
                      <a:r>
                        <a:rPr lang="en-US" sz="1200" spc="-10"/>
                        <a:t>Nacl</a:t>
                      </a:r>
                      <a:endParaRPr lang="ru-RU" sz="1200" spc="-10">
                        <a:latin typeface="Times New Roman"/>
                        <a:ea typeface="Times New Roman"/>
                      </a:endParaRPr>
                    </a:p>
                  </a:txBody>
                  <a:tcPr marL="61553" marR="61553" marT="0" marB="0"/>
                </a:tc>
                <a:tc>
                  <a:txBody>
                    <a:bodyPr/>
                    <a:lstStyle/>
                    <a:p>
                      <a:pPr algn="ctr">
                        <a:spcAft>
                          <a:spcPts val="0"/>
                        </a:spcAft>
                      </a:pPr>
                      <a:r>
                        <a:rPr lang="en-US" sz="1200" spc="-10"/>
                        <a:t>LC</a:t>
                      </a:r>
                      <a:endParaRPr lang="ru-RU" sz="1200" spc="-10">
                        <a:latin typeface="Times New Roman"/>
                        <a:ea typeface="Times New Roman"/>
                      </a:endParaRPr>
                    </a:p>
                  </a:txBody>
                  <a:tcPr marL="61553" marR="61553" marT="0" marB="0" anchor="ctr"/>
                </a:tc>
                <a:tc>
                  <a:txBody>
                    <a:bodyPr/>
                    <a:lstStyle/>
                    <a:p>
                      <a:pPr algn="ctr">
                        <a:spcAft>
                          <a:spcPts val="0"/>
                        </a:spcAft>
                      </a:pPr>
                      <a:r>
                        <a:rPr lang="ru-RU" sz="1200" spc="-10"/>
                        <a:t>-</a:t>
                      </a:r>
                      <a:endParaRPr lang="ru-RU" sz="1200" spc="-10">
                        <a:latin typeface="Times New Roman"/>
                        <a:ea typeface="Times New Roman"/>
                      </a:endParaRPr>
                    </a:p>
                  </a:txBody>
                  <a:tcPr marL="61553" marR="61553" marT="0" marB="0" anchor="ctr"/>
                </a:tc>
                <a:tc>
                  <a:txBody>
                    <a:bodyPr/>
                    <a:lstStyle/>
                    <a:p>
                      <a:pPr algn="ctr">
                        <a:spcAft>
                          <a:spcPts val="0"/>
                        </a:spcAft>
                      </a:pPr>
                      <a:r>
                        <a:rPr lang="en-US" sz="1200" spc="-10"/>
                        <a:t>VC</a:t>
                      </a:r>
                      <a:endParaRPr lang="ru-RU" sz="1200" spc="-10">
                        <a:latin typeface="Times New Roman"/>
                        <a:ea typeface="Times New Roman"/>
                      </a:endParaRPr>
                    </a:p>
                  </a:txBody>
                  <a:tcPr marL="61553" marR="61553" marT="0" marB="0" anchor="ctr"/>
                </a:tc>
                <a:tc>
                  <a:txBody>
                    <a:bodyPr/>
                    <a:lstStyle/>
                    <a:p>
                      <a:pPr algn="ctr">
                        <a:spcAft>
                          <a:spcPts val="0"/>
                        </a:spcAft>
                      </a:pPr>
                      <a:r>
                        <a:rPr lang="ru-RU" sz="1200" spc="-10"/>
                        <a:t>-</a:t>
                      </a:r>
                      <a:endParaRPr lang="ru-RU" sz="1200" spc="-10">
                        <a:latin typeface="Times New Roman"/>
                        <a:ea typeface="Times New Roman"/>
                      </a:endParaRPr>
                    </a:p>
                  </a:txBody>
                  <a:tcPr marL="61553" marR="61553" marT="0" marB="0" anchor="ctr"/>
                </a:tc>
                <a:tc>
                  <a:txBody>
                    <a:bodyPr/>
                    <a:lstStyle/>
                    <a:p>
                      <a:pPr algn="ctr">
                        <a:spcAft>
                          <a:spcPts val="0"/>
                        </a:spcAft>
                      </a:pPr>
                      <a:r>
                        <a:rPr lang="ru-RU" sz="1200" spc="-10"/>
                        <a:t>-</a:t>
                      </a:r>
                      <a:endParaRPr lang="ru-RU" sz="1200" spc="-10">
                        <a:latin typeface="Times New Roman"/>
                        <a:ea typeface="Times New Roman"/>
                      </a:endParaRPr>
                    </a:p>
                  </a:txBody>
                  <a:tcPr marL="61553" marR="61553" marT="0" marB="0" anchor="ctr"/>
                </a:tc>
                <a:tc>
                  <a:txBody>
                    <a:bodyPr/>
                    <a:lstStyle/>
                    <a:p>
                      <a:pPr algn="ctr">
                        <a:spcAft>
                          <a:spcPts val="0"/>
                        </a:spcAft>
                      </a:pPr>
                      <a:r>
                        <a:rPr lang="ru-RU" sz="1200" spc="-10"/>
                        <a:t>-</a:t>
                      </a:r>
                      <a:endParaRPr lang="ru-RU" sz="1200" spc="-10">
                        <a:latin typeface="Times New Roman"/>
                        <a:ea typeface="Times New Roman"/>
                      </a:endParaRPr>
                    </a:p>
                  </a:txBody>
                  <a:tcPr marL="61553" marR="61553" marT="0" marB="0" anchor="ctr"/>
                </a:tc>
                <a:tc>
                  <a:txBody>
                    <a:bodyPr/>
                    <a:lstStyle/>
                    <a:p>
                      <a:pPr algn="ctr">
                        <a:spcAft>
                          <a:spcPts val="0"/>
                        </a:spcAft>
                      </a:pPr>
                      <a:r>
                        <a:rPr lang="en-US" sz="1200" spc="-10" dirty="0"/>
                        <a:t>LC</a:t>
                      </a:r>
                      <a:endParaRPr lang="ru-RU" sz="1200" spc="-10" dirty="0">
                        <a:latin typeface="Times New Roman"/>
                        <a:ea typeface="Times New Roman"/>
                      </a:endParaRPr>
                    </a:p>
                  </a:txBody>
                  <a:tcPr marL="61553" marR="61553" marT="0" marB="0" anchor="ctr"/>
                </a:tc>
                <a:tc>
                  <a:txBody>
                    <a:bodyPr/>
                    <a:lstStyle/>
                    <a:p>
                      <a:pPr algn="ctr">
                        <a:spcAft>
                          <a:spcPts val="0"/>
                        </a:spcAft>
                      </a:pPr>
                      <a:r>
                        <a:rPr lang="en-US" sz="1200" spc="-10"/>
                        <a:t>VC</a:t>
                      </a:r>
                      <a:endParaRPr lang="ru-RU" sz="1200" spc="-10">
                        <a:latin typeface="Times New Roman"/>
                        <a:ea typeface="Times New Roman"/>
                      </a:endParaRPr>
                    </a:p>
                  </a:txBody>
                  <a:tcPr marL="61553" marR="61553" marT="0" marB="0" anchor="ctr"/>
                </a:tc>
                <a:tc>
                  <a:txBody>
                    <a:bodyPr/>
                    <a:lstStyle/>
                    <a:p>
                      <a:pPr algn="ctr">
                        <a:spcAft>
                          <a:spcPts val="0"/>
                        </a:spcAft>
                      </a:pPr>
                      <a:r>
                        <a:rPr lang="en-US" sz="1200" spc="-10"/>
                        <a:t>RE</a:t>
                      </a:r>
                      <a:endParaRPr lang="ru-RU" sz="1200" spc="-10">
                        <a:latin typeface="Times New Roman"/>
                        <a:ea typeface="Times New Roman"/>
                      </a:endParaRPr>
                    </a:p>
                  </a:txBody>
                  <a:tcPr marL="61553" marR="61553" marT="0" marB="0" anchor="ctr"/>
                </a:tc>
                <a:tc>
                  <a:txBody>
                    <a:bodyPr/>
                    <a:lstStyle/>
                    <a:p>
                      <a:pPr algn="ctr">
                        <a:spcAft>
                          <a:spcPts val="0"/>
                        </a:spcAft>
                      </a:pPr>
                      <a:r>
                        <a:rPr lang="en-US" sz="1200" spc="-10" dirty="0"/>
                        <a:t>RE</a:t>
                      </a:r>
                      <a:endParaRPr lang="ru-RU" sz="1200" spc="-10" dirty="0">
                        <a:latin typeface="Times New Roman"/>
                        <a:ea typeface="Times New Roman"/>
                      </a:endParaRPr>
                    </a:p>
                  </a:txBody>
                  <a:tcPr marL="61553" marR="61553" marT="0" marB="0" anchor="ctr"/>
                </a:tc>
              </a:tr>
            </a:tbl>
          </a:graphicData>
        </a:graphic>
      </p:graphicFrame>
      <p:sp>
        <p:nvSpPr>
          <p:cNvPr id="4" name="Прямоугольник 3"/>
          <p:cNvSpPr/>
          <p:nvPr/>
        </p:nvSpPr>
        <p:spPr>
          <a:xfrm>
            <a:off x="2195736" y="5445224"/>
            <a:ext cx="5256584" cy="923330"/>
          </a:xfrm>
          <a:prstGeom prst="rect">
            <a:avLst/>
          </a:prstGeom>
          <a:solidFill>
            <a:schemeClr val="accent6">
              <a:lumMod val="20000"/>
              <a:lumOff val="80000"/>
              <a:alpha val="78000"/>
            </a:schemeClr>
          </a:solidFill>
          <a:ln w="22225">
            <a:solidFill>
              <a:srgbClr val="FFFF00"/>
            </a:solidFill>
          </a:ln>
          <a:scene3d>
            <a:camera prst="orthographicFront"/>
            <a:lightRig rig="threePt" dir="t"/>
          </a:scene3d>
          <a:sp3d>
            <a:bevelT w="165100" prst="coolSlant"/>
          </a:sp3d>
        </p:spPr>
        <p:txBody>
          <a:bodyPr wrap="square">
            <a:spAutoFit/>
          </a:bodyPr>
          <a:lstStyle/>
          <a:p>
            <a:r>
              <a:rPr lang="en-US" i="1" dirty="0" smtClean="0"/>
              <a:t>VC</a:t>
            </a:r>
            <a:r>
              <a:rPr lang="ru-RU" i="1" dirty="0" smtClean="0"/>
              <a:t> – часто используют</a:t>
            </a:r>
            <a:endParaRPr lang="ru-RU" dirty="0" smtClean="0"/>
          </a:p>
          <a:p>
            <a:r>
              <a:rPr lang="en-US" i="1" dirty="0" smtClean="0"/>
              <a:t>LC</a:t>
            </a:r>
            <a:r>
              <a:rPr lang="ru-RU" i="1" dirty="0" smtClean="0"/>
              <a:t> – редко используют</a:t>
            </a:r>
          </a:p>
          <a:p>
            <a:r>
              <a:rPr lang="ru-RU" dirty="0" smtClean="0"/>
              <a:t> </a:t>
            </a:r>
            <a:r>
              <a:rPr lang="en-US" i="1" dirty="0" smtClean="0"/>
              <a:t>RE</a:t>
            </a:r>
            <a:r>
              <a:rPr lang="ru-RU" i="1" dirty="0" smtClean="0"/>
              <a:t> – используют в исключительных случаях</a:t>
            </a:r>
            <a:r>
              <a:rPr lang="ru-RU" dirty="0" smtClean="0"/>
              <a:t> </a:t>
            </a:r>
            <a:endParaRPr lang="ru-RU" dirty="0"/>
          </a:p>
        </p:txBody>
      </p:sp>
    </p:spTree>
  </p:cSld>
  <p:clrMapOvr>
    <a:masterClrMapping/>
  </p:clrMapOvr>
  <p:transition>
    <p:blinds dir="vert"/>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AutoShape 2061"/>
          <p:cNvSpPr>
            <a:spLocks noChangeArrowheads="1"/>
          </p:cNvSpPr>
          <p:nvPr/>
        </p:nvSpPr>
        <p:spPr bwMode="auto">
          <a:xfrm>
            <a:off x="467544" y="188640"/>
            <a:ext cx="8280920" cy="864096"/>
          </a:xfrm>
          <a:prstGeom prst="roundRect">
            <a:avLst>
              <a:gd name="adj" fmla="val 16667"/>
            </a:avLst>
          </a:prstGeom>
          <a:solidFill>
            <a:schemeClr val="tx1">
              <a:alpha val="86000"/>
            </a:schemeClr>
          </a:solidFill>
          <a:ln w="19050" algn="ctr">
            <a:solidFill>
              <a:srgbClr val="FFFF00"/>
            </a:solidFill>
            <a:round/>
            <a:headEnd/>
            <a:tailEnd/>
          </a:ln>
          <a:scene3d>
            <a:camera prst="orthographicFront"/>
            <a:lightRig rig="threePt" dir="t"/>
          </a:scene3d>
          <a:sp3d prstMaterial="softEdge">
            <a:bevelT w="165100" prst="coolSlant"/>
          </a:sp3d>
        </p:spPr>
        <p:txBody>
          <a:bodyPr anchor="ctr"/>
          <a:lstStyle/>
          <a:p>
            <a:pPr algn="ctr"/>
            <a:r>
              <a:rPr lang="ru-RU" sz="2000" dirty="0" smtClean="0">
                <a:solidFill>
                  <a:schemeClr val="bg1"/>
                </a:solidFill>
              </a:rPr>
              <a:t>Средний расход </a:t>
            </a:r>
            <a:r>
              <a:rPr lang="en-US" sz="2000" dirty="0" err="1" smtClean="0">
                <a:solidFill>
                  <a:srgbClr val="FF0000"/>
                </a:solidFill>
              </a:rPr>
              <a:t>NaCl</a:t>
            </a:r>
            <a:r>
              <a:rPr lang="en-US" sz="2000" dirty="0" smtClean="0">
                <a:solidFill>
                  <a:schemeClr val="bg1"/>
                </a:solidFill>
              </a:rPr>
              <a:t> </a:t>
            </a:r>
            <a:r>
              <a:rPr lang="ru-RU" sz="2000" dirty="0" smtClean="0">
                <a:solidFill>
                  <a:schemeClr val="bg1"/>
                </a:solidFill>
              </a:rPr>
              <a:t>при применении на покрытиях из дренирующих асфальтобетонов</a:t>
            </a:r>
          </a:p>
        </p:txBody>
      </p:sp>
      <p:graphicFrame>
        <p:nvGraphicFramePr>
          <p:cNvPr id="4" name="Таблица 3"/>
          <p:cNvGraphicFramePr>
            <a:graphicFrameLocks noGrp="1"/>
          </p:cNvGraphicFramePr>
          <p:nvPr/>
        </p:nvGraphicFramePr>
        <p:xfrm>
          <a:off x="1115616" y="1988840"/>
          <a:ext cx="7344816" cy="3426890"/>
        </p:xfrm>
        <a:graphic>
          <a:graphicData uri="http://schemas.openxmlformats.org/drawingml/2006/table">
            <a:tbl>
              <a:tblPr>
                <a:effectLst>
                  <a:innerShdw blurRad="63500" dist="50800" dir="18900000">
                    <a:prstClr val="black">
                      <a:alpha val="50000"/>
                    </a:prstClr>
                  </a:innerShdw>
                </a:effectLst>
                <a:tableStyleId>{35758FB7-9AC5-4552-8A53-C91805E547FA}</a:tableStyleId>
              </a:tblPr>
              <a:tblGrid>
                <a:gridCol w="1760960"/>
                <a:gridCol w="2121818"/>
                <a:gridCol w="3462038"/>
              </a:tblGrid>
              <a:tr h="287825">
                <a:tc>
                  <a:txBody>
                    <a:bodyPr/>
                    <a:lstStyle/>
                    <a:p>
                      <a:pPr algn="ctr">
                        <a:spcAft>
                          <a:spcPts val="0"/>
                        </a:spcAft>
                      </a:pPr>
                      <a:r>
                        <a:rPr lang="ru-RU" sz="1800" spc="-10" dirty="0"/>
                        <a:t>Страна</a:t>
                      </a:r>
                      <a:endParaRPr lang="ru-RU" sz="1800" spc="-10" dirty="0">
                        <a:latin typeface="Times New Roman"/>
                        <a:ea typeface="Times New Roman"/>
                      </a:endParaRPr>
                    </a:p>
                  </a:txBody>
                  <a:tcPr marL="68580" marR="68580" marT="0" marB="0"/>
                </a:tc>
                <a:tc>
                  <a:txBody>
                    <a:bodyPr/>
                    <a:lstStyle/>
                    <a:p>
                      <a:pPr algn="ctr">
                        <a:spcAft>
                          <a:spcPts val="0"/>
                        </a:spcAft>
                      </a:pPr>
                      <a:r>
                        <a:rPr lang="ru-RU" sz="1800" spc="-10"/>
                        <a:t>Обработка, г/м</a:t>
                      </a:r>
                      <a:r>
                        <a:rPr lang="ru-RU" sz="1800" spc="-10" baseline="30000"/>
                        <a:t>2</a:t>
                      </a:r>
                      <a:endParaRPr lang="ru-RU" sz="1800" spc="-10">
                        <a:latin typeface="Times New Roman"/>
                        <a:ea typeface="Times New Roman"/>
                      </a:endParaRPr>
                    </a:p>
                  </a:txBody>
                  <a:tcPr marL="68580" marR="68580" marT="0" marB="0"/>
                </a:tc>
                <a:tc>
                  <a:txBody>
                    <a:bodyPr/>
                    <a:lstStyle/>
                    <a:p>
                      <a:pPr algn="ctr">
                        <a:spcAft>
                          <a:spcPts val="0"/>
                        </a:spcAft>
                      </a:pPr>
                      <a:r>
                        <a:rPr lang="ru-RU" sz="1800" spc="-10"/>
                        <a:t>Профилактическая обработка, г/м</a:t>
                      </a:r>
                      <a:r>
                        <a:rPr lang="ru-RU" sz="1800" spc="-10" baseline="30000"/>
                        <a:t>2</a:t>
                      </a:r>
                      <a:endParaRPr lang="ru-RU" sz="1800" spc="-10">
                        <a:latin typeface="Times New Roman"/>
                        <a:ea typeface="Times New Roman"/>
                      </a:endParaRPr>
                    </a:p>
                  </a:txBody>
                  <a:tcPr marL="68580" marR="68580" marT="0" marB="0"/>
                </a:tc>
              </a:tr>
              <a:tr h="287825">
                <a:tc>
                  <a:txBody>
                    <a:bodyPr/>
                    <a:lstStyle/>
                    <a:p>
                      <a:pPr algn="ctr">
                        <a:spcAft>
                          <a:spcPts val="0"/>
                        </a:spcAft>
                      </a:pPr>
                      <a:r>
                        <a:rPr lang="ru-RU" sz="1800" spc="-10"/>
                        <a:t>Германия</a:t>
                      </a:r>
                      <a:endParaRPr lang="ru-RU" sz="1800" spc="-10">
                        <a:latin typeface="Times New Roman"/>
                        <a:ea typeface="Times New Roman"/>
                      </a:endParaRPr>
                    </a:p>
                  </a:txBody>
                  <a:tcPr marL="68580" marR="68580" marT="0" marB="0"/>
                </a:tc>
                <a:tc>
                  <a:txBody>
                    <a:bodyPr/>
                    <a:lstStyle/>
                    <a:p>
                      <a:pPr algn="ctr">
                        <a:spcAft>
                          <a:spcPts val="0"/>
                        </a:spcAft>
                      </a:pPr>
                      <a:r>
                        <a:rPr lang="ru-RU" sz="1800" spc="-10"/>
                        <a:t>10-30</a:t>
                      </a:r>
                      <a:endParaRPr lang="ru-RU" sz="1800" spc="-10">
                        <a:latin typeface="Times New Roman"/>
                        <a:ea typeface="Times New Roman"/>
                      </a:endParaRPr>
                    </a:p>
                  </a:txBody>
                  <a:tcPr marL="68580" marR="68580" marT="0" marB="0" anchor="ctr"/>
                </a:tc>
                <a:tc>
                  <a:txBody>
                    <a:bodyPr/>
                    <a:lstStyle/>
                    <a:p>
                      <a:pPr algn="ctr">
                        <a:spcAft>
                          <a:spcPts val="0"/>
                        </a:spcAft>
                      </a:pPr>
                      <a:r>
                        <a:rPr lang="en-US" sz="1800" spc="-10"/>
                        <a:t>-</a:t>
                      </a:r>
                      <a:endParaRPr lang="ru-RU" sz="1800" spc="-10">
                        <a:latin typeface="Times New Roman"/>
                        <a:ea typeface="Times New Roman"/>
                      </a:endParaRPr>
                    </a:p>
                  </a:txBody>
                  <a:tcPr marL="68580" marR="68580" marT="0" marB="0" anchor="ctr"/>
                </a:tc>
              </a:tr>
              <a:tr h="287825">
                <a:tc>
                  <a:txBody>
                    <a:bodyPr/>
                    <a:lstStyle/>
                    <a:p>
                      <a:pPr algn="ctr">
                        <a:spcAft>
                          <a:spcPts val="0"/>
                        </a:spcAft>
                      </a:pPr>
                      <a:r>
                        <a:rPr lang="ru-RU" sz="1800" spc="-10"/>
                        <a:t>Бельгия</a:t>
                      </a:r>
                      <a:endParaRPr lang="ru-RU" sz="1800" spc="-10">
                        <a:latin typeface="Times New Roman"/>
                        <a:ea typeface="Times New Roman"/>
                      </a:endParaRPr>
                    </a:p>
                  </a:txBody>
                  <a:tcPr marL="68580" marR="68580" marT="0" marB="0"/>
                </a:tc>
                <a:tc>
                  <a:txBody>
                    <a:bodyPr/>
                    <a:lstStyle/>
                    <a:p>
                      <a:pPr algn="ctr">
                        <a:spcAft>
                          <a:spcPts val="0"/>
                        </a:spcAft>
                      </a:pPr>
                      <a:r>
                        <a:rPr lang="ru-RU" sz="1800" spc="-10" dirty="0"/>
                        <a:t>20-30</a:t>
                      </a:r>
                      <a:endParaRPr lang="ru-RU" sz="1800" spc="-10" dirty="0">
                        <a:latin typeface="Times New Roman"/>
                        <a:ea typeface="Times New Roman"/>
                      </a:endParaRPr>
                    </a:p>
                  </a:txBody>
                  <a:tcPr marL="68580" marR="68580" marT="0" marB="0" anchor="ctr"/>
                </a:tc>
                <a:tc>
                  <a:txBody>
                    <a:bodyPr/>
                    <a:lstStyle/>
                    <a:p>
                      <a:pPr algn="ctr">
                        <a:spcAft>
                          <a:spcPts val="0"/>
                        </a:spcAft>
                      </a:pPr>
                      <a:r>
                        <a:rPr lang="en-US" sz="1800" spc="-10"/>
                        <a:t>7-20</a:t>
                      </a:r>
                      <a:endParaRPr lang="ru-RU" sz="1800" spc="-10">
                        <a:latin typeface="Times New Roman"/>
                        <a:ea typeface="Times New Roman"/>
                      </a:endParaRPr>
                    </a:p>
                  </a:txBody>
                  <a:tcPr marL="68580" marR="68580" marT="0" marB="0" anchor="ctr"/>
                </a:tc>
              </a:tr>
              <a:tr h="287825">
                <a:tc>
                  <a:txBody>
                    <a:bodyPr/>
                    <a:lstStyle/>
                    <a:p>
                      <a:pPr algn="ctr">
                        <a:spcAft>
                          <a:spcPts val="0"/>
                        </a:spcAft>
                      </a:pPr>
                      <a:r>
                        <a:rPr lang="ru-RU" sz="1800" spc="-10"/>
                        <a:t>Дания</a:t>
                      </a:r>
                      <a:endParaRPr lang="ru-RU" sz="1800" spc="-10">
                        <a:latin typeface="Times New Roman"/>
                        <a:ea typeface="Times New Roman"/>
                      </a:endParaRPr>
                    </a:p>
                  </a:txBody>
                  <a:tcPr marL="68580" marR="68580" marT="0" marB="0"/>
                </a:tc>
                <a:tc>
                  <a:txBody>
                    <a:bodyPr/>
                    <a:lstStyle/>
                    <a:p>
                      <a:pPr algn="ctr">
                        <a:spcAft>
                          <a:spcPts val="0"/>
                        </a:spcAft>
                      </a:pPr>
                      <a:r>
                        <a:rPr lang="en-US" sz="1800" spc="-10"/>
                        <a:t>&gt;10</a:t>
                      </a:r>
                      <a:endParaRPr lang="ru-RU" sz="1800" spc="-10">
                        <a:latin typeface="Times New Roman"/>
                        <a:ea typeface="Times New Roman"/>
                      </a:endParaRPr>
                    </a:p>
                  </a:txBody>
                  <a:tcPr marL="68580" marR="68580" marT="0" marB="0" anchor="ctr"/>
                </a:tc>
                <a:tc>
                  <a:txBody>
                    <a:bodyPr/>
                    <a:lstStyle/>
                    <a:p>
                      <a:pPr algn="ctr">
                        <a:spcAft>
                          <a:spcPts val="0"/>
                        </a:spcAft>
                      </a:pPr>
                      <a:r>
                        <a:rPr lang="en-US" sz="1800" spc="-10"/>
                        <a:t>5-10</a:t>
                      </a:r>
                      <a:endParaRPr lang="ru-RU" sz="1800" spc="-10">
                        <a:latin typeface="Times New Roman"/>
                        <a:ea typeface="Times New Roman"/>
                      </a:endParaRPr>
                    </a:p>
                  </a:txBody>
                  <a:tcPr marL="68580" marR="68580" marT="0" marB="0" anchor="ctr"/>
                </a:tc>
              </a:tr>
              <a:tr h="287825">
                <a:tc>
                  <a:txBody>
                    <a:bodyPr/>
                    <a:lstStyle/>
                    <a:p>
                      <a:pPr algn="ctr">
                        <a:spcAft>
                          <a:spcPts val="0"/>
                        </a:spcAft>
                      </a:pPr>
                      <a:r>
                        <a:rPr lang="ru-RU" sz="1800" spc="-10"/>
                        <a:t>Франция</a:t>
                      </a:r>
                      <a:endParaRPr lang="ru-RU" sz="1800" spc="-10">
                        <a:latin typeface="Times New Roman"/>
                        <a:ea typeface="Times New Roman"/>
                      </a:endParaRPr>
                    </a:p>
                  </a:txBody>
                  <a:tcPr marL="68580" marR="68580" marT="0" marB="0"/>
                </a:tc>
                <a:tc>
                  <a:txBody>
                    <a:bodyPr/>
                    <a:lstStyle/>
                    <a:p>
                      <a:pPr algn="ctr">
                        <a:spcAft>
                          <a:spcPts val="0"/>
                        </a:spcAft>
                      </a:pPr>
                      <a:r>
                        <a:rPr lang="en-US" sz="1800" spc="-10"/>
                        <a:t>20-30</a:t>
                      </a:r>
                      <a:endParaRPr lang="ru-RU" sz="1800" spc="-10">
                        <a:latin typeface="Times New Roman"/>
                        <a:ea typeface="Times New Roman"/>
                      </a:endParaRPr>
                    </a:p>
                  </a:txBody>
                  <a:tcPr marL="68580" marR="68580" marT="0" marB="0" anchor="ctr"/>
                </a:tc>
                <a:tc>
                  <a:txBody>
                    <a:bodyPr/>
                    <a:lstStyle/>
                    <a:p>
                      <a:pPr algn="ctr">
                        <a:spcAft>
                          <a:spcPts val="0"/>
                        </a:spcAft>
                      </a:pPr>
                      <a:r>
                        <a:rPr lang="en-US" sz="1800" spc="-10"/>
                        <a:t>10-15</a:t>
                      </a:r>
                      <a:endParaRPr lang="ru-RU" sz="1800" spc="-10">
                        <a:latin typeface="Times New Roman"/>
                        <a:ea typeface="Times New Roman"/>
                      </a:endParaRPr>
                    </a:p>
                  </a:txBody>
                  <a:tcPr marL="68580" marR="68580" marT="0" marB="0" anchor="ctr"/>
                </a:tc>
              </a:tr>
              <a:tr h="287825">
                <a:tc>
                  <a:txBody>
                    <a:bodyPr/>
                    <a:lstStyle/>
                    <a:p>
                      <a:pPr algn="ctr">
                        <a:spcAft>
                          <a:spcPts val="0"/>
                        </a:spcAft>
                      </a:pPr>
                      <a:r>
                        <a:rPr lang="ru-RU" sz="1800" spc="-10"/>
                        <a:t>Италия</a:t>
                      </a:r>
                      <a:endParaRPr lang="ru-RU" sz="1800" spc="-10">
                        <a:latin typeface="Times New Roman"/>
                        <a:ea typeface="Times New Roman"/>
                      </a:endParaRPr>
                    </a:p>
                  </a:txBody>
                  <a:tcPr marL="68580" marR="68580" marT="0" marB="0"/>
                </a:tc>
                <a:tc>
                  <a:txBody>
                    <a:bodyPr/>
                    <a:lstStyle/>
                    <a:p>
                      <a:pPr algn="ctr">
                        <a:spcAft>
                          <a:spcPts val="0"/>
                        </a:spcAft>
                      </a:pPr>
                      <a:r>
                        <a:rPr lang="en-US" sz="1800" spc="-10"/>
                        <a:t>15-30</a:t>
                      </a:r>
                      <a:endParaRPr lang="ru-RU" sz="1800" spc="-10">
                        <a:latin typeface="Times New Roman"/>
                        <a:ea typeface="Times New Roman"/>
                      </a:endParaRPr>
                    </a:p>
                  </a:txBody>
                  <a:tcPr marL="68580" marR="68580" marT="0" marB="0" anchor="ctr"/>
                </a:tc>
                <a:tc>
                  <a:txBody>
                    <a:bodyPr/>
                    <a:lstStyle/>
                    <a:p>
                      <a:pPr algn="ctr">
                        <a:spcAft>
                          <a:spcPts val="0"/>
                        </a:spcAft>
                      </a:pPr>
                      <a:r>
                        <a:rPr lang="en-US" sz="1800" spc="-10"/>
                        <a:t>10-15</a:t>
                      </a:r>
                      <a:endParaRPr lang="ru-RU" sz="1800" spc="-10">
                        <a:latin typeface="Times New Roman"/>
                        <a:ea typeface="Times New Roman"/>
                      </a:endParaRPr>
                    </a:p>
                  </a:txBody>
                  <a:tcPr marL="68580" marR="68580" marT="0" marB="0" anchor="ctr"/>
                </a:tc>
              </a:tr>
              <a:tr h="287825">
                <a:tc>
                  <a:txBody>
                    <a:bodyPr/>
                    <a:lstStyle/>
                    <a:p>
                      <a:pPr algn="ctr">
                        <a:spcAft>
                          <a:spcPts val="0"/>
                        </a:spcAft>
                      </a:pPr>
                      <a:r>
                        <a:rPr lang="ru-RU" sz="1800" spc="-10"/>
                        <a:t>Япония</a:t>
                      </a:r>
                      <a:endParaRPr lang="ru-RU" sz="1800" spc="-10">
                        <a:latin typeface="Times New Roman"/>
                        <a:ea typeface="Times New Roman"/>
                      </a:endParaRPr>
                    </a:p>
                  </a:txBody>
                  <a:tcPr marL="68580" marR="68580" marT="0" marB="0"/>
                </a:tc>
                <a:tc>
                  <a:txBody>
                    <a:bodyPr/>
                    <a:lstStyle/>
                    <a:p>
                      <a:pPr algn="ctr">
                        <a:spcAft>
                          <a:spcPts val="0"/>
                        </a:spcAft>
                      </a:pPr>
                      <a:r>
                        <a:rPr lang="en-US" sz="1800" spc="-10"/>
                        <a:t>&lt;100</a:t>
                      </a:r>
                      <a:endParaRPr lang="ru-RU" sz="1800" spc="-10">
                        <a:latin typeface="Times New Roman"/>
                        <a:ea typeface="Times New Roman"/>
                      </a:endParaRPr>
                    </a:p>
                  </a:txBody>
                  <a:tcPr marL="68580" marR="68580" marT="0" marB="0" anchor="ctr"/>
                </a:tc>
                <a:tc>
                  <a:txBody>
                    <a:bodyPr/>
                    <a:lstStyle/>
                    <a:p>
                      <a:pPr algn="ctr">
                        <a:spcAft>
                          <a:spcPts val="0"/>
                        </a:spcAft>
                      </a:pPr>
                      <a:r>
                        <a:rPr lang="en-US" sz="1800" spc="-10"/>
                        <a:t>&gt;10</a:t>
                      </a:r>
                      <a:endParaRPr lang="ru-RU" sz="1800" spc="-10">
                        <a:latin typeface="Times New Roman"/>
                        <a:ea typeface="Times New Roman"/>
                      </a:endParaRPr>
                    </a:p>
                  </a:txBody>
                  <a:tcPr marL="68580" marR="68580" marT="0" marB="0" anchor="ctr"/>
                </a:tc>
              </a:tr>
              <a:tr h="287825">
                <a:tc>
                  <a:txBody>
                    <a:bodyPr/>
                    <a:lstStyle/>
                    <a:p>
                      <a:pPr algn="ctr">
                        <a:spcAft>
                          <a:spcPts val="0"/>
                        </a:spcAft>
                      </a:pPr>
                      <a:r>
                        <a:rPr lang="ru-RU" sz="1800" spc="-10"/>
                        <a:t>Голландия</a:t>
                      </a:r>
                      <a:endParaRPr lang="ru-RU" sz="1800" spc="-10">
                        <a:latin typeface="Times New Roman"/>
                        <a:ea typeface="Times New Roman"/>
                      </a:endParaRPr>
                    </a:p>
                  </a:txBody>
                  <a:tcPr marL="68580" marR="68580" marT="0" marB="0"/>
                </a:tc>
                <a:tc>
                  <a:txBody>
                    <a:bodyPr/>
                    <a:lstStyle/>
                    <a:p>
                      <a:pPr algn="ctr">
                        <a:spcAft>
                          <a:spcPts val="0"/>
                        </a:spcAft>
                      </a:pPr>
                      <a:r>
                        <a:rPr lang="en-US" sz="1800" spc="-10" dirty="0"/>
                        <a:t>5-20</a:t>
                      </a:r>
                      <a:endParaRPr lang="ru-RU" sz="1800" spc="-10" dirty="0">
                        <a:latin typeface="Times New Roman"/>
                        <a:ea typeface="Times New Roman"/>
                      </a:endParaRPr>
                    </a:p>
                  </a:txBody>
                  <a:tcPr marL="68580" marR="68580" marT="0" marB="0" anchor="ctr"/>
                </a:tc>
                <a:tc>
                  <a:txBody>
                    <a:bodyPr/>
                    <a:lstStyle/>
                    <a:p>
                      <a:pPr algn="ctr">
                        <a:spcAft>
                          <a:spcPts val="0"/>
                        </a:spcAft>
                      </a:pPr>
                      <a:r>
                        <a:rPr lang="en-US" sz="1800" spc="-10"/>
                        <a:t>-</a:t>
                      </a:r>
                      <a:endParaRPr lang="ru-RU" sz="1800" spc="-10">
                        <a:latin typeface="Times New Roman"/>
                        <a:ea typeface="Times New Roman"/>
                      </a:endParaRPr>
                    </a:p>
                  </a:txBody>
                  <a:tcPr marL="68580" marR="68580" marT="0" marB="0" anchor="ctr"/>
                </a:tc>
              </a:tr>
              <a:tr h="287825">
                <a:tc>
                  <a:txBody>
                    <a:bodyPr/>
                    <a:lstStyle/>
                    <a:p>
                      <a:pPr algn="ctr">
                        <a:spcAft>
                          <a:spcPts val="0"/>
                        </a:spcAft>
                      </a:pPr>
                      <a:r>
                        <a:rPr lang="ru-RU" sz="1800" spc="-10" dirty="0"/>
                        <a:t>Великобритания</a:t>
                      </a:r>
                      <a:endParaRPr lang="ru-RU" sz="1800" spc="-10" dirty="0">
                        <a:latin typeface="Times New Roman"/>
                        <a:ea typeface="Times New Roman"/>
                      </a:endParaRPr>
                    </a:p>
                  </a:txBody>
                  <a:tcPr marL="68580" marR="68580" marT="0" marB="0">
                    <a:noFill/>
                  </a:tcPr>
                </a:tc>
                <a:tc>
                  <a:txBody>
                    <a:bodyPr/>
                    <a:lstStyle/>
                    <a:p>
                      <a:pPr algn="ctr">
                        <a:spcAft>
                          <a:spcPts val="0"/>
                        </a:spcAft>
                      </a:pPr>
                      <a:r>
                        <a:rPr lang="en-US" sz="1800" spc="-10"/>
                        <a:t>20-40</a:t>
                      </a:r>
                      <a:endParaRPr lang="ru-RU" sz="1800" spc="-10">
                        <a:latin typeface="Times New Roman"/>
                        <a:ea typeface="Times New Roman"/>
                      </a:endParaRPr>
                    </a:p>
                  </a:txBody>
                  <a:tcPr marL="68580" marR="68580" marT="0" marB="0" anchor="ctr"/>
                </a:tc>
                <a:tc>
                  <a:txBody>
                    <a:bodyPr/>
                    <a:lstStyle/>
                    <a:p>
                      <a:pPr algn="ctr">
                        <a:spcAft>
                          <a:spcPts val="0"/>
                        </a:spcAft>
                      </a:pPr>
                      <a:r>
                        <a:rPr lang="en-US" sz="1800" spc="-10" dirty="0"/>
                        <a:t>10-20</a:t>
                      </a:r>
                      <a:endParaRPr lang="ru-RU" sz="1800" spc="-10" dirty="0">
                        <a:latin typeface="Times New Roman"/>
                        <a:ea typeface="Times New Roman"/>
                      </a:endParaRPr>
                    </a:p>
                  </a:txBody>
                  <a:tcPr marL="68580" marR="68580" marT="0" marB="0" anchor="ctr"/>
                </a:tc>
              </a:tr>
              <a:tr h="287825">
                <a:tc>
                  <a:txBody>
                    <a:bodyPr/>
                    <a:lstStyle/>
                    <a:p>
                      <a:pPr algn="ctr">
                        <a:spcAft>
                          <a:spcPts val="0"/>
                        </a:spcAft>
                      </a:pPr>
                      <a:r>
                        <a:rPr lang="ru-RU" sz="1800" spc="-10"/>
                        <a:t>Швеция</a:t>
                      </a:r>
                      <a:endParaRPr lang="ru-RU" sz="1800" spc="-10">
                        <a:latin typeface="Times New Roman"/>
                        <a:ea typeface="Times New Roman"/>
                      </a:endParaRPr>
                    </a:p>
                  </a:txBody>
                  <a:tcPr marL="68580" marR="68580" marT="0" marB="0"/>
                </a:tc>
                <a:tc>
                  <a:txBody>
                    <a:bodyPr/>
                    <a:lstStyle/>
                    <a:p>
                      <a:pPr algn="ctr">
                        <a:spcAft>
                          <a:spcPts val="0"/>
                        </a:spcAft>
                      </a:pPr>
                      <a:r>
                        <a:rPr lang="en-US" sz="1800" spc="-10"/>
                        <a:t>20</a:t>
                      </a:r>
                      <a:endParaRPr lang="ru-RU" sz="1800" spc="-10">
                        <a:latin typeface="Times New Roman"/>
                        <a:ea typeface="Times New Roman"/>
                      </a:endParaRPr>
                    </a:p>
                  </a:txBody>
                  <a:tcPr marL="68580" marR="68580" marT="0" marB="0" anchor="ctr"/>
                </a:tc>
                <a:tc>
                  <a:txBody>
                    <a:bodyPr/>
                    <a:lstStyle/>
                    <a:p>
                      <a:pPr algn="ctr">
                        <a:spcAft>
                          <a:spcPts val="0"/>
                        </a:spcAft>
                      </a:pPr>
                      <a:r>
                        <a:rPr lang="en-US" sz="1800" spc="-10"/>
                        <a:t>5-10</a:t>
                      </a:r>
                      <a:endParaRPr lang="ru-RU" sz="1800" spc="-10">
                        <a:latin typeface="Times New Roman"/>
                        <a:ea typeface="Times New Roman"/>
                      </a:endParaRPr>
                    </a:p>
                  </a:txBody>
                  <a:tcPr marL="68580" marR="68580" marT="0" marB="0" anchor="ctr"/>
                </a:tc>
              </a:tr>
              <a:tr h="287825">
                <a:tc>
                  <a:txBody>
                    <a:bodyPr/>
                    <a:lstStyle/>
                    <a:p>
                      <a:pPr algn="ctr">
                        <a:spcAft>
                          <a:spcPts val="0"/>
                        </a:spcAft>
                      </a:pPr>
                      <a:r>
                        <a:rPr lang="ru-RU" sz="1800" spc="-10"/>
                        <a:t>Швейцария</a:t>
                      </a:r>
                      <a:endParaRPr lang="ru-RU" sz="1800" spc="-10">
                        <a:latin typeface="Times New Roman"/>
                        <a:ea typeface="Times New Roman"/>
                      </a:endParaRPr>
                    </a:p>
                  </a:txBody>
                  <a:tcPr marL="68580" marR="68580" marT="0" marB="0"/>
                </a:tc>
                <a:tc>
                  <a:txBody>
                    <a:bodyPr/>
                    <a:lstStyle/>
                    <a:p>
                      <a:pPr algn="ctr">
                        <a:spcAft>
                          <a:spcPts val="0"/>
                        </a:spcAft>
                      </a:pPr>
                      <a:r>
                        <a:rPr lang="en-US" sz="1800" spc="-10"/>
                        <a:t>15-20</a:t>
                      </a:r>
                      <a:endParaRPr lang="ru-RU" sz="1800" spc="-10">
                        <a:latin typeface="Times New Roman"/>
                        <a:ea typeface="Times New Roman"/>
                      </a:endParaRPr>
                    </a:p>
                  </a:txBody>
                  <a:tcPr marL="68580" marR="68580" marT="0" marB="0" anchor="ctr"/>
                </a:tc>
                <a:tc>
                  <a:txBody>
                    <a:bodyPr/>
                    <a:lstStyle/>
                    <a:p>
                      <a:pPr algn="ctr">
                        <a:spcAft>
                          <a:spcPts val="0"/>
                        </a:spcAft>
                      </a:pPr>
                      <a:r>
                        <a:rPr lang="en-US" sz="1800" spc="-10" dirty="0"/>
                        <a:t>10-15</a:t>
                      </a:r>
                      <a:endParaRPr lang="ru-RU" sz="1800" spc="-10" dirty="0">
                        <a:latin typeface="Times New Roman"/>
                        <a:ea typeface="Times New Roman"/>
                      </a:endParaRPr>
                    </a:p>
                  </a:txBody>
                  <a:tcPr marL="68580" marR="68580" marT="0" marB="0" anchor="ctr"/>
                </a:tc>
              </a:tr>
            </a:tbl>
          </a:graphicData>
        </a:graphic>
      </p:graphicFrame>
    </p:spTree>
  </p:cSld>
  <p:clrMapOvr>
    <a:masterClrMapping/>
  </p:clrMapOvr>
  <p:transition>
    <p:cut/>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AutoShape 2061"/>
          <p:cNvSpPr>
            <a:spLocks noChangeArrowheads="1"/>
          </p:cNvSpPr>
          <p:nvPr/>
        </p:nvSpPr>
        <p:spPr bwMode="auto">
          <a:xfrm>
            <a:off x="467544" y="188640"/>
            <a:ext cx="8280920" cy="864096"/>
          </a:xfrm>
          <a:prstGeom prst="roundRect">
            <a:avLst>
              <a:gd name="adj" fmla="val 16667"/>
            </a:avLst>
          </a:prstGeom>
          <a:solidFill>
            <a:schemeClr val="tx1">
              <a:alpha val="86000"/>
            </a:schemeClr>
          </a:solidFill>
          <a:ln w="19050" algn="ctr">
            <a:solidFill>
              <a:srgbClr val="FFFF00"/>
            </a:solidFill>
            <a:round/>
            <a:headEnd/>
            <a:tailEnd/>
          </a:ln>
          <a:scene3d>
            <a:camera prst="orthographicFront"/>
            <a:lightRig rig="threePt" dir="t"/>
          </a:scene3d>
          <a:sp3d prstMaterial="softEdge">
            <a:bevelT w="165100" prst="coolSlant"/>
          </a:sp3d>
        </p:spPr>
        <p:txBody>
          <a:bodyPr anchor="ctr"/>
          <a:lstStyle/>
          <a:p>
            <a:pPr algn="ctr"/>
            <a:r>
              <a:rPr lang="ru-RU" sz="2000" dirty="0" smtClean="0">
                <a:solidFill>
                  <a:schemeClr val="bg1"/>
                </a:solidFill>
              </a:rPr>
              <a:t>Средний расход </a:t>
            </a:r>
            <a:r>
              <a:rPr lang="en-US" sz="2000" dirty="0" err="1" smtClean="0">
                <a:solidFill>
                  <a:srgbClr val="FF0000"/>
                </a:solidFill>
              </a:rPr>
              <a:t>CaCl</a:t>
            </a:r>
            <a:r>
              <a:rPr lang="ru-RU" sz="2000" baseline="-25000" dirty="0" smtClean="0">
                <a:solidFill>
                  <a:srgbClr val="FF0000"/>
                </a:solidFill>
              </a:rPr>
              <a:t>2</a:t>
            </a:r>
            <a:r>
              <a:rPr lang="ru-RU" sz="2000" dirty="0" smtClean="0">
                <a:solidFill>
                  <a:srgbClr val="FF0000"/>
                </a:solidFill>
              </a:rPr>
              <a:t> </a:t>
            </a:r>
            <a:r>
              <a:rPr lang="ru-RU" sz="2000" dirty="0" smtClean="0">
                <a:solidFill>
                  <a:schemeClr val="bg1"/>
                </a:solidFill>
              </a:rPr>
              <a:t>при применении на покрытиях из дренирующих асфальтобетонов</a:t>
            </a:r>
          </a:p>
        </p:txBody>
      </p:sp>
      <p:graphicFrame>
        <p:nvGraphicFramePr>
          <p:cNvPr id="6" name="Таблица 5"/>
          <p:cNvGraphicFramePr>
            <a:graphicFrameLocks noGrp="1"/>
          </p:cNvGraphicFramePr>
          <p:nvPr/>
        </p:nvGraphicFramePr>
        <p:xfrm>
          <a:off x="1259632" y="1844824"/>
          <a:ext cx="6696744" cy="2232247"/>
        </p:xfrm>
        <a:graphic>
          <a:graphicData uri="http://schemas.openxmlformats.org/drawingml/2006/table">
            <a:tbl>
              <a:tblPr>
                <a:effectLst>
                  <a:innerShdw blurRad="63500" dist="50800" dir="18900000">
                    <a:prstClr val="black">
                      <a:alpha val="50000"/>
                    </a:prstClr>
                  </a:innerShdw>
                </a:effectLst>
                <a:tableStyleId>{3C2FFA5D-87B4-456A-9821-1D502468CF0F}</a:tableStyleId>
              </a:tblPr>
              <a:tblGrid>
                <a:gridCol w="1605580"/>
                <a:gridCol w="1934599"/>
                <a:gridCol w="3156565"/>
              </a:tblGrid>
              <a:tr h="657012">
                <a:tc>
                  <a:txBody>
                    <a:bodyPr/>
                    <a:lstStyle/>
                    <a:p>
                      <a:pPr algn="ctr">
                        <a:spcAft>
                          <a:spcPts val="0"/>
                        </a:spcAft>
                      </a:pPr>
                      <a:r>
                        <a:rPr lang="ru-RU" sz="1800" spc="-10"/>
                        <a:t>Страна</a:t>
                      </a:r>
                      <a:endParaRPr lang="ru-RU" sz="1800" spc="-10">
                        <a:latin typeface="Times New Roman"/>
                        <a:ea typeface="Times New Roman"/>
                      </a:endParaRPr>
                    </a:p>
                  </a:txBody>
                  <a:tcPr marL="68580" marR="68580" marT="0" marB="0"/>
                </a:tc>
                <a:tc>
                  <a:txBody>
                    <a:bodyPr/>
                    <a:lstStyle/>
                    <a:p>
                      <a:pPr algn="ctr">
                        <a:spcAft>
                          <a:spcPts val="0"/>
                        </a:spcAft>
                      </a:pPr>
                      <a:r>
                        <a:rPr lang="ru-RU" sz="1800" spc="-10"/>
                        <a:t>Обработка, г/м</a:t>
                      </a:r>
                      <a:r>
                        <a:rPr lang="ru-RU" sz="1800" spc="-10" baseline="30000"/>
                        <a:t>2</a:t>
                      </a:r>
                      <a:endParaRPr lang="ru-RU" sz="1800" spc="-10">
                        <a:latin typeface="Times New Roman"/>
                        <a:ea typeface="Times New Roman"/>
                      </a:endParaRPr>
                    </a:p>
                  </a:txBody>
                  <a:tcPr marL="68580" marR="68580" marT="0" marB="0"/>
                </a:tc>
                <a:tc>
                  <a:txBody>
                    <a:bodyPr/>
                    <a:lstStyle/>
                    <a:p>
                      <a:pPr algn="ctr">
                        <a:spcAft>
                          <a:spcPts val="0"/>
                        </a:spcAft>
                      </a:pPr>
                      <a:r>
                        <a:rPr lang="ru-RU" sz="1800" spc="-10"/>
                        <a:t>Профилактическая обработка, г/м</a:t>
                      </a:r>
                      <a:r>
                        <a:rPr lang="ru-RU" sz="1800" spc="-10" baseline="30000"/>
                        <a:t>2</a:t>
                      </a:r>
                      <a:endParaRPr lang="ru-RU" sz="1800" spc="-10">
                        <a:latin typeface="Times New Roman"/>
                        <a:ea typeface="Times New Roman"/>
                      </a:endParaRPr>
                    </a:p>
                  </a:txBody>
                  <a:tcPr marL="68580" marR="68580" marT="0" marB="0"/>
                </a:tc>
              </a:tr>
              <a:tr h="315047">
                <a:tc>
                  <a:txBody>
                    <a:bodyPr/>
                    <a:lstStyle/>
                    <a:p>
                      <a:pPr algn="ctr">
                        <a:spcAft>
                          <a:spcPts val="0"/>
                        </a:spcAft>
                      </a:pPr>
                      <a:r>
                        <a:rPr lang="ru-RU" sz="1800" spc="-10"/>
                        <a:t>Бельгия</a:t>
                      </a:r>
                      <a:endParaRPr lang="ru-RU" sz="1800" spc="-10">
                        <a:latin typeface="Times New Roman"/>
                        <a:ea typeface="Times New Roman"/>
                      </a:endParaRPr>
                    </a:p>
                  </a:txBody>
                  <a:tcPr marL="68580" marR="68580" marT="0" marB="0"/>
                </a:tc>
                <a:tc>
                  <a:txBody>
                    <a:bodyPr/>
                    <a:lstStyle/>
                    <a:p>
                      <a:pPr algn="ctr">
                        <a:spcAft>
                          <a:spcPts val="0"/>
                        </a:spcAft>
                      </a:pPr>
                      <a:r>
                        <a:rPr lang="ru-RU" sz="1800" spc="-10"/>
                        <a:t>20-30</a:t>
                      </a:r>
                      <a:endParaRPr lang="ru-RU" sz="1800" spc="-10">
                        <a:latin typeface="Times New Roman"/>
                        <a:ea typeface="Times New Roman"/>
                      </a:endParaRPr>
                    </a:p>
                  </a:txBody>
                  <a:tcPr marL="68580" marR="68580" marT="0" marB="0" anchor="ctr"/>
                </a:tc>
                <a:tc>
                  <a:txBody>
                    <a:bodyPr/>
                    <a:lstStyle/>
                    <a:p>
                      <a:pPr algn="ctr">
                        <a:spcAft>
                          <a:spcPts val="0"/>
                        </a:spcAft>
                      </a:pPr>
                      <a:r>
                        <a:rPr lang="en-US" sz="1800" spc="-10"/>
                        <a:t>7-20</a:t>
                      </a:r>
                      <a:endParaRPr lang="ru-RU" sz="1800" spc="-10">
                        <a:latin typeface="Times New Roman"/>
                        <a:ea typeface="Times New Roman"/>
                      </a:endParaRPr>
                    </a:p>
                  </a:txBody>
                  <a:tcPr marL="68580" marR="68580" marT="0" marB="0" anchor="ctr"/>
                </a:tc>
              </a:tr>
              <a:tr h="315047">
                <a:tc>
                  <a:txBody>
                    <a:bodyPr/>
                    <a:lstStyle/>
                    <a:p>
                      <a:pPr algn="ctr">
                        <a:spcAft>
                          <a:spcPts val="0"/>
                        </a:spcAft>
                      </a:pPr>
                      <a:r>
                        <a:rPr lang="ru-RU" sz="1800" spc="-10"/>
                        <a:t>Франция</a:t>
                      </a:r>
                      <a:endParaRPr lang="ru-RU" sz="1800" spc="-10">
                        <a:latin typeface="Times New Roman"/>
                        <a:ea typeface="Times New Roman"/>
                      </a:endParaRPr>
                    </a:p>
                  </a:txBody>
                  <a:tcPr marL="68580" marR="68580" marT="0" marB="0"/>
                </a:tc>
                <a:tc>
                  <a:txBody>
                    <a:bodyPr/>
                    <a:lstStyle/>
                    <a:p>
                      <a:pPr algn="ctr">
                        <a:spcAft>
                          <a:spcPts val="0"/>
                        </a:spcAft>
                      </a:pPr>
                      <a:r>
                        <a:rPr lang="en-US" sz="1800" spc="-10" dirty="0"/>
                        <a:t>20-30</a:t>
                      </a:r>
                      <a:endParaRPr lang="ru-RU" sz="1800" spc="-10" dirty="0">
                        <a:latin typeface="Times New Roman"/>
                        <a:ea typeface="Times New Roman"/>
                      </a:endParaRPr>
                    </a:p>
                  </a:txBody>
                  <a:tcPr marL="68580" marR="68580" marT="0" marB="0" anchor="ctr"/>
                </a:tc>
                <a:tc>
                  <a:txBody>
                    <a:bodyPr/>
                    <a:lstStyle/>
                    <a:p>
                      <a:pPr algn="ctr">
                        <a:spcAft>
                          <a:spcPts val="0"/>
                        </a:spcAft>
                      </a:pPr>
                      <a:r>
                        <a:rPr lang="en-US" sz="1800" spc="-10"/>
                        <a:t>-</a:t>
                      </a:r>
                      <a:endParaRPr lang="ru-RU" sz="1800" spc="-10">
                        <a:latin typeface="Times New Roman"/>
                        <a:ea typeface="Times New Roman"/>
                      </a:endParaRPr>
                    </a:p>
                  </a:txBody>
                  <a:tcPr marL="68580" marR="68580" marT="0" marB="0" anchor="ctr"/>
                </a:tc>
              </a:tr>
              <a:tr h="315047">
                <a:tc>
                  <a:txBody>
                    <a:bodyPr/>
                    <a:lstStyle/>
                    <a:p>
                      <a:pPr algn="ctr">
                        <a:spcAft>
                          <a:spcPts val="0"/>
                        </a:spcAft>
                      </a:pPr>
                      <a:r>
                        <a:rPr lang="ru-RU" sz="1800" spc="-10" dirty="0"/>
                        <a:t>Италия</a:t>
                      </a:r>
                      <a:endParaRPr lang="ru-RU" sz="1800" spc="-10" dirty="0">
                        <a:latin typeface="Times New Roman"/>
                        <a:ea typeface="Times New Roman"/>
                      </a:endParaRPr>
                    </a:p>
                  </a:txBody>
                  <a:tcPr marL="68580" marR="68580" marT="0" marB="0"/>
                </a:tc>
                <a:tc>
                  <a:txBody>
                    <a:bodyPr/>
                    <a:lstStyle/>
                    <a:p>
                      <a:pPr algn="ctr">
                        <a:spcAft>
                          <a:spcPts val="0"/>
                        </a:spcAft>
                      </a:pPr>
                      <a:r>
                        <a:rPr lang="en-US" sz="1800" spc="-10"/>
                        <a:t>10-20</a:t>
                      </a:r>
                      <a:endParaRPr lang="ru-RU" sz="1800" spc="-10">
                        <a:latin typeface="Times New Roman"/>
                        <a:ea typeface="Times New Roman"/>
                      </a:endParaRPr>
                    </a:p>
                  </a:txBody>
                  <a:tcPr marL="68580" marR="68580" marT="0" marB="0" anchor="ctr"/>
                </a:tc>
                <a:tc>
                  <a:txBody>
                    <a:bodyPr/>
                    <a:lstStyle/>
                    <a:p>
                      <a:pPr algn="ctr">
                        <a:spcAft>
                          <a:spcPts val="0"/>
                        </a:spcAft>
                      </a:pPr>
                      <a:r>
                        <a:rPr lang="en-US" sz="1800" spc="-10"/>
                        <a:t>5-10</a:t>
                      </a:r>
                      <a:endParaRPr lang="ru-RU" sz="1800" spc="-10">
                        <a:latin typeface="Times New Roman"/>
                        <a:ea typeface="Times New Roman"/>
                      </a:endParaRPr>
                    </a:p>
                  </a:txBody>
                  <a:tcPr marL="68580" marR="68580" marT="0" marB="0" anchor="ctr"/>
                </a:tc>
              </a:tr>
              <a:tr h="315047">
                <a:tc>
                  <a:txBody>
                    <a:bodyPr/>
                    <a:lstStyle/>
                    <a:p>
                      <a:pPr algn="ctr">
                        <a:spcAft>
                          <a:spcPts val="0"/>
                        </a:spcAft>
                      </a:pPr>
                      <a:r>
                        <a:rPr lang="ru-RU" sz="1800" spc="-10"/>
                        <a:t>Япония</a:t>
                      </a:r>
                      <a:endParaRPr lang="ru-RU" sz="1800" spc="-10">
                        <a:latin typeface="Times New Roman"/>
                        <a:ea typeface="Times New Roman"/>
                      </a:endParaRPr>
                    </a:p>
                  </a:txBody>
                  <a:tcPr marL="68580" marR="68580" marT="0" marB="0"/>
                </a:tc>
                <a:tc>
                  <a:txBody>
                    <a:bodyPr/>
                    <a:lstStyle/>
                    <a:p>
                      <a:pPr algn="ctr">
                        <a:spcAft>
                          <a:spcPts val="0"/>
                        </a:spcAft>
                      </a:pPr>
                      <a:r>
                        <a:rPr lang="en-US" sz="1800" spc="-10"/>
                        <a:t>10-50</a:t>
                      </a:r>
                      <a:endParaRPr lang="ru-RU" sz="1800" spc="-10">
                        <a:latin typeface="Times New Roman"/>
                        <a:ea typeface="Times New Roman"/>
                      </a:endParaRPr>
                    </a:p>
                  </a:txBody>
                  <a:tcPr marL="68580" marR="68580" marT="0" marB="0" anchor="ctr"/>
                </a:tc>
                <a:tc>
                  <a:txBody>
                    <a:bodyPr/>
                    <a:lstStyle/>
                    <a:p>
                      <a:pPr algn="ctr">
                        <a:spcAft>
                          <a:spcPts val="0"/>
                        </a:spcAft>
                      </a:pPr>
                      <a:r>
                        <a:rPr lang="en-US" sz="1800" spc="-10"/>
                        <a:t>10-50</a:t>
                      </a:r>
                      <a:endParaRPr lang="ru-RU" sz="1800" spc="-10">
                        <a:latin typeface="Times New Roman"/>
                        <a:ea typeface="Times New Roman"/>
                      </a:endParaRPr>
                    </a:p>
                  </a:txBody>
                  <a:tcPr marL="68580" marR="68580" marT="0" marB="0" anchor="ctr"/>
                </a:tc>
              </a:tr>
              <a:tr h="315047">
                <a:tc>
                  <a:txBody>
                    <a:bodyPr/>
                    <a:lstStyle/>
                    <a:p>
                      <a:pPr algn="ctr">
                        <a:spcAft>
                          <a:spcPts val="0"/>
                        </a:spcAft>
                      </a:pPr>
                      <a:r>
                        <a:rPr lang="ru-RU" sz="1800" spc="-10"/>
                        <a:t>Швейцария</a:t>
                      </a:r>
                      <a:endParaRPr lang="ru-RU" sz="1800" spc="-10">
                        <a:latin typeface="Times New Roman"/>
                        <a:ea typeface="Times New Roman"/>
                      </a:endParaRPr>
                    </a:p>
                  </a:txBody>
                  <a:tcPr marL="68580" marR="68580" marT="0" marB="0"/>
                </a:tc>
                <a:tc>
                  <a:txBody>
                    <a:bodyPr/>
                    <a:lstStyle/>
                    <a:p>
                      <a:pPr algn="ctr">
                        <a:spcAft>
                          <a:spcPts val="0"/>
                        </a:spcAft>
                      </a:pPr>
                      <a:r>
                        <a:rPr lang="en-US" sz="1800" spc="-10"/>
                        <a:t>15-40</a:t>
                      </a:r>
                      <a:endParaRPr lang="ru-RU" sz="1800" spc="-10">
                        <a:latin typeface="Times New Roman"/>
                        <a:ea typeface="Times New Roman"/>
                      </a:endParaRPr>
                    </a:p>
                  </a:txBody>
                  <a:tcPr marL="68580" marR="68580" marT="0" marB="0" anchor="ctr"/>
                </a:tc>
                <a:tc>
                  <a:txBody>
                    <a:bodyPr/>
                    <a:lstStyle/>
                    <a:p>
                      <a:pPr algn="ctr">
                        <a:spcAft>
                          <a:spcPts val="0"/>
                        </a:spcAft>
                      </a:pPr>
                      <a:r>
                        <a:rPr lang="en-US" sz="1800" spc="-10" dirty="0"/>
                        <a:t>15-30</a:t>
                      </a:r>
                      <a:endParaRPr lang="ru-RU" sz="1800" spc="-10" dirty="0">
                        <a:latin typeface="Times New Roman"/>
                        <a:ea typeface="Times New Roman"/>
                      </a:endParaRPr>
                    </a:p>
                  </a:txBody>
                  <a:tcPr marL="68580" marR="68580" marT="0" marB="0" anchor="ctr"/>
                </a:tc>
              </a:tr>
            </a:tbl>
          </a:graphicData>
        </a:graphic>
      </p:graphicFrame>
      <p:sp>
        <p:nvSpPr>
          <p:cNvPr id="27649" name="Rectangle 1"/>
          <p:cNvSpPr>
            <a:spLocks noChangeArrowheads="1"/>
          </p:cNvSpPr>
          <p:nvPr/>
        </p:nvSpPr>
        <p:spPr bwMode="auto">
          <a:xfrm>
            <a:off x="899592" y="4509120"/>
            <a:ext cx="7488832" cy="1569660"/>
          </a:xfrm>
          <a:prstGeom prst="rect">
            <a:avLst/>
          </a:prstGeom>
          <a:solidFill>
            <a:schemeClr val="tx2">
              <a:lumMod val="20000"/>
              <a:lumOff val="80000"/>
              <a:alpha val="79000"/>
            </a:schemeClr>
          </a:solidFill>
          <a:ln w="19050">
            <a:solidFill>
              <a:srgbClr val="FFFF00"/>
            </a:solidFill>
            <a:miter lim="800000"/>
            <a:headEnd/>
            <a:tailEnd/>
          </a:ln>
          <a:effectLst/>
          <a:scene3d>
            <a:camera prst="orthographicFront"/>
            <a:lightRig rig="threePt" dir="t"/>
          </a:scene3d>
          <a:sp3d>
            <a:bevelT w="165100" prst="coolSlant"/>
          </a:sp3d>
        </p:spPr>
        <p:txBody>
          <a:bodyPr vert="horz" wrap="square" lIns="91440" tIns="45720" rIns="91440" bIns="45720" numCol="1" anchor="ctr" anchorCtr="0" compatLnSpc="1">
            <a:prstTxWarp prst="textNoShape">
              <a:avLst/>
            </a:prstTxWarp>
            <a:spAutoFit/>
          </a:bodyPr>
          <a:lstStyle/>
          <a:p>
            <a:pPr marL="0" marR="0" lvl="0" algn="just" defTabSz="914400" rtl="0" eaLnBrk="1" fontAlgn="base" latinLnBrk="0" hangingPunct="1">
              <a:lnSpc>
                <a:spcPct val="15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ea typeface="Times New Roman" pitchFamily="18" charset="0"/>
                <a:cs typeface="Arial" pitchFamily="34" charset="0"/>
              </a:rPr>
              <a:t>При более низкой температуре воздуха рекомендуется использовать соляные растворы, которые необходимо распылять по поверхности покрытия из дренирующего слоя. </a:t>
            </a:r>
          </a:p>
          <a:p>
            <a:pPr marL="0" marR="0" lvl="0" algn="just" defTabSz="914400" rtl="0" eaLnBrk="1" fontAlgn="base" latinLnBrk="0" hangingPunct="1">
              <a:lnSpc>
                <a:spcPct val="15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ea typeface="Times New Roman" pitchFamily="18" charset="0"/>
                <a:cs typeface="Arial" pitchFamily="34" charset="0"/>
              </a:rPr>
              <a:t>Наиболее эффективным соляным раствором является хлорид кальция или магния.</a:t>
            </a:r>
            <a:endParaRPr kumimoji="0" lang="ru-RU" sz="2000" b="0" i="0" u="none" strike="noStrike" cap="none" normalizeH="0" baseline="0" dirty="0" smtClean="0">
              <a:ln>
                <a:noFill/>
              </a:ln>
              <a:solidFill>
                <a:schemeClr val="tx1"/>
              </a:solidFill>
              <a:effectLst/>
              <a:cs typeface="Arial" pitchFamily="34" charset="0"/>
            </a:endParaRPr>
          </a:p>
        </p:txBody>
      </p:sp>
    </p:spTree>
  </p:cSld>
  <p:clrMapOvr>
    <a:masterClrMapping/>
  </p:clrMapOvr>
  <p:transition>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AutoShape 2061"/>
          <p:cNvSpPr>
            <a:spLocks noChangeArrowheads="1"/>
          </p:cNvSpPr>
          <p:nvPr/>
        </p:nvSpPr>
        <p:spPr bwMode="auto">
          <a:xfrm>
            <a:off x="467544" y="188640"/>
            <a:ext cx="8280920" cy="864096"/>
          </a:xfrm>
          <a:prstGeom prst="roundRect">
            <a:avLst>
              <a:gd name="adj" fmla="val 16667"/>
            </a:avLst>
          </a:prstGeom>
          <a:solidFill>
            <a:schemeClr val="tx1">
              <a:alpha val="86000"/>
            </a:schemeClr>
          </a:solidFill>
          <a:ln w="19050" algn="ctr">
            <a:solidFill>
              <a:srgbClr val="FFFF00"/>
            </a:solidFill>
            <a:round/>
            <a:headEnd/>
            <a:tailEnd/>
          </a:ln>
          <a:scene3d>
            <a:camera prst="orthographicFront"/>
            <a:lightRig rig="threePt" dir="t"/>
          </a:scene3d>
          <a:sp3d prstMaterial="softEdge">
            <a:bevelT w="165100" prst="coolSlant"/>
          </a:sp3d>
        </p:spPr>
        <p:txBody>
          <a:bodyPr anchor="ctr"/>
          <a:lstStyle/>
          <a:p>
            <a:pPr algn="ctr"/>
            <a:r>
              <a:rPr lang="ru-RU" sz="2000" dirty="0" smtClean="0">
                <a:solidFill>
                  <a:schemeClr val="bg1"/>
                </a:solidFill>
              </a:rPr>
              <a:t>Средний расход увлажненной соли на покрытиях из дренирующих асфальтобетонов</a:t>
            </a:r>
          </a:p>
        </p:txBody>
      </p:sp>
      <p:sp>
        <p:nvSpPr>
          <p:cNvPr id="27649" name="Rectangle 1"/>
          <p:cNvSpPr>
            <a:spLocks noChangeArrowheads="1"/>
          </p:cNvSpPr>
          <p:nvPr/>
        </p:nvSpPr>
        <p:spPr bwMode="auto">
          <a:xfrm>
            <a:off x="899592" y="4725144"/>
            <a:ext cx="7488832" cy="1569660"/>
          </a:xfrm>
          <a:prstGeom prst="rect">
            <a:avLst/>
          </a:prstGeom>
          <a:solidFill>
            <a:schemeClr val="tx2">
              <a:lumMod val="20000"/>
              <a:lumOff val="80000"/>
              <a:alpha val="79000"/>
            </a:schemeClr>
          </a:solidFill>
          <a:ln w="19050">
            <a:solidFill>
              <a:srgbClr val="FFFF00"/>
            </a:solidFill>
            <a:miter lim="800000"/>
            <a:headEnd/>
            <a:tailEnd/>
          </a:ln>
          <a:effectLst/>
          <a:scene3d>
            <a:camera prst="orthographicFront"/>
            <a:lightRig rig="threePt" dir="t"/>
          </a:scene3d>
          <a:sp3d>
            <a:bevelT w="165100" prst="coolSlant"/>
          </a:sp3d>
        </p:spPr>
        <p:txBody>
          <a:bodyPr vert="horz" wrap="square" lIns="91440" tIns="45720" rIns="91440" bIns="45720" numCol="1" anchor="ctr" anchorCtr="0" compatLnSpc="1">
            <a:prstTxWarp prst="textNoShape">
              <a:avLst/>
            </a:prstTxWarp>
            <a:spAutoFit/>
          </a:bodyPr>
          <a:lstStyle/>
          <a:p>
            <a:pPr marL="0" marR="0" lvl="0" algn="just" defTabSz="914400" rtl="0" eaLnBrk="1" fontAlgn="base" latinLnBrk="0" hangingPunct="1">
              <a:lnSpc>
                <a:spcPct val="15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ea typeface="Times New Roman" pitchFamily="18" charset="0"/>
                <a:cs typeface="Arial" pitchFamily="34" charset="0"/>
              </a:rPr>
              <a:t>При более низкой температуре воздуха рекомендуется использовать соляные растворы, которые необходимо распылять по поверхности покрытия из дренирующего слоя. </a:t>
            </a:r>
          </a:p>
          <a:p>
            <a:pPr marL="0" marR="0" lvl="0" algn="just" defTabSz="914400" rtl="0" eaLnBrk="1" fontAlgn="base" latinLnBrk="0" hangingPunct="1">
              <a:lnSpc>
                <a:spcPct val="15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ea typeface="Times New Roman" pitchFamily="18" charset="0"/>
                <a:cs typeface="Arial" pitchFamily="34" charset="0"/>
              </a:rPr>
              <a:t>Наиболее эффективным соляным раствором является хлорид кальция или магния.</a:t>
            </a:r>
            <a:endParaRPr kumimoji="0" lang="ru-RU" sz="2000" b="0" i="0" u="none" strike="noStrike" cap="none" normalizeH="0" baseline="0" dirty="0" smtClean="0">
              <a:ln>
                <a:noFill/>
              </a:ln>
              <a:solidFill>
                <a:schemeClr val="tx1"/>
              </a:solidFill>
              <a:effectLst/>
              <a:cs typeface="Arial" pitchFamily="34" charset="0"/>
            </a:endParaRPr>
          </a:p>
        </p:txBody>
      </p:sp>
      <p:graphicFrame>
        <p:nvGraphicFramePr>
          <p:cNvPr id="7" name="Таблица 6"/>
          <p:cNvGraphicFramePr>
            <a:graphicFrameLocks noGrp="1"/>
          </p:cNvGraphicFramePr>
          <p:nvPr/>
        </p:nvGraphicFramePr>
        <p:xfrm>
          <a:off x="1187623" y="1700812"/>
          <a:ext cx="6768752" cy="2194560"/>
        </p:xfrm>
        <a:graphic>
          <a:graphicData uri="http://schemas.openxmlformats.org/drawingml/2006/table">
            <a:tbl>
              <a:tblPr>
                <a:tableStyleId>{69C7853C-536D-4A76-A0AE-DD22124D55A5}</a:tableStyleId>
              </a:tblPr>
              <a:tblGrid>
                <a:gridCol w="1622845"/>
                <a:gridCol w="1955401"/>
                <a:gridCol w="3190506"/>
              </a:tblGrid>
              <a:tr h="222884">
                <a:tc>
                  <a:txBody>
                    <a:bodyPr/>
                    <a:lstStyle/>
                    <a:p>
                      <a:pPr algn="ctr">
                        <a:spcAft>
                          <a:spcPts val="0"/>
                        </a:spcAft>
                      </a:pPr>
                      <a:r>
                        <a:rPr lang="ru-RU" sz="1600" spc="-10" dirty="0"/>
                        <a:t>Страна</a:t>
                      </a:r>
                      <a:endParaRPr lang="ru-RU" sz="1600" spc="-10" dirty="0">
                        <a:latin typeface="Times New Roman"/>
                        <a:ea typeface="Times New Roman"/>
                      </a:endParaRPr>
                    </a:p>
                  </a:txBody>
                  <a:tcPr marL="68580" marR="68580" marT="0" marB="0"/>
                </a:tc>
                <a:tc>
                  <a:txBody>
                    <a:bodyPr/>
                    <a:lstStyle/>
                    <a:p>
                      <a:pPr algn="ctr">
                        <a:spcAft>
                          <a:spcPts val="0"/>
                        </a:spcAft>
                      </a:pPr>
                      <a:r>
                        <a:rPr lang="ru-RU" sz="1600" spc="-10"/>
                        <a:t>Обработка, г/м</a:t>
                      </a:r>
                      <a:r>
                        <a:rPr lang="ru-RU" sz="1600" spc="-10" baseline="30000"/>
                        <a:t>2</a:t>
                      </a:r>
                      <a:endParaRPr lang="ru-RU" sz="1600" spc="-10">
                        <a:latin typeface="Times New Roman"/>
                        <a:ea typeface="Times New Roman"/>
                      </a:endParaRPr>
                    </a:p>
                  </a:txBody>
                  <a:tcPr marL="68580" marR="68580" marT="0" marB="0"/>
                </a:tc>
                <a:tc>
                  <a:txBody>
                    <a:bodyPr/>
                    <a:lstStyle/>
                    <a:p>
                      <a:pPr algn="ctr">
                        <a:spcAft>
                          <a:spcPts val="0"/>
                        </a:spcAft>
                      </a:pPr>
                      <a:r>
                        <a:rPr lang="ru-RU" sz="1600" spc="-10"/>
                        <a:t>Профилактическая обработка, г/м</a:t>
                      </a:r>
                      <a:r>
                        <a:rPr lang="ru-RU" sz="1600" spc="-10" baseline="30000"/>
                        <a:t>2</a:t>
                      </a:r>
                      <a:endParaRPr lang="ru-RU" sz="1600" spc="-10">
                        <a:latin typeface="Times New Roman"/>
                        <a:ea typeface="Times New Roman"/>
                      </a:endParaRPr>
                    </a:p>
                  </a:txBody>
                  <a:tcPr marL="68580" marR="68580" marT="0" marB="0"/>
                </a:tc>
              </a:tr>
              <a:tr h="222884">
                <a:tc>
                  <a:txBody>
                    <a:bodyPr/>
                    <a:lstStyle/>
                    <a:p>
                      <a:pPr algn="ctr">
                        <a:spcAft>
                          <a:spcPts val="0"/>
                        </a:spcAft>
                      </a:pPr>
                      <a:r>
                        <a:rPr lang="ru-RU" sz="1600" spc="-10" dirty="0"/>
                        <a:t>Германия</a:t>
                      </a:r>
                      <a:endParaRPr lang="ru-RU" sz="1600" spc="-10" dirty="0">
                        <a:latin typeface="Times New Roman"/>
                        <a:ea typeface="Times New Roman"/>
                      </a:endParaRPr>
                    </a:p>
                  </a:txBody>
                  <a:tcPr marL="68580" marR="68580" marT="0" marB="0"/>
                </a:tc>
                <a:tc>
                  <a:txBody>
                    <a:bodyPr/>
                    <a:lstStyle/>
                    <a:p>
                      <a:pPr algn="ctr">
                        <a:spcAft>
                          <a:spcPts val="0"/>
                        </a:spcAft>
                      </a:pPr>
                      <a:r>
                        <a:rPr lang="ru-RU" sz="1600" spc="-10"/>
                        <a:t>10-30</a:t>
                      </a:r>
                      <a:endParaRPr lang="ru-RU" sz="1600" spc="-10">
                        <a:latin typeface="Times New Roman"/>
                        <a:ea typeface="Times New Roman"/>
                      </a:endParaRPr>
                    </a:p>
                  </a:txBody>
                  <a:tcPr marL="68580" marR="68580" marT="0" marB="0" anchor="ctr"/>
                </a:tc>
                <a:tc>
                  <a:txBody>
                    <a:bodyPr/>
                    <a:lstStyle/>
                    <a:p>
                      <a:pPr algn="ctr">
                        <a:spcAft>
                          <a:spcPts val="0"/>
                        </a:spcAft>
                      </a:pPr>
                      <a:r>
                        <a:rPr lang="ru-RU" sz="1600" spc="-10"/>
                        <a:t>10-15</a:t>
                      </a:r>
                      <a:endParaRPr lang="ru-RU" sz="1600" spc="-10">
                        <a:latin typeface="Times New Roman"/>
                        <a:ea typeface="Times New Roman"/>
                      </a:endParaRPr>
                    </a:p>
                  </a:txBody>
                  <a:tcPr marL="68580" marR="68580" marT="0" marB="0" anchor="ctr"/>
                </a:tc>
              </a:tr>
              <a:tr h="222884">
                <a:tc>
                  <a:txBody>
                    <a:bodyPr/>
                    <a:lstStyle/>
                    <a:p>
                      <a:pPr algn="ctr">
                        <a:spcAft>
                          <a:spcPts val="0"/>
                        </a:spcAft>
                      </a:pPr>
                      <a:r>
                        <a:rPr lang="ru-RU" sz="1600" spc="-10"/>
                        <a:t>Австрия </a:t>
                      </a:r>
                      <a:endParaRPr lang="ru-RU" sz="1600" spc="-10">
                        <a:latin typeface="Times New Roman"/>
                        <a:ea typeface="Times New Roman"/>
                      </a:endParaRPr>
                    </a:p>
                  </a:txBody>
                  <a:tcPr marL="68580" marR="68580" marT="0" marB="0"/>
                </a:tc>
                <a:tc>
                  <a:txBody>
                    <a:bodyPr/>
                    <a:lstStyle/>
                    <a:p>
                      <a:pPr algn="ctr">
                        <a:spcAft>
                          <a:spcPts val="0"/>
                        </a:spcAft>
                      </a:pPr>
                      <a:r>
                        <a:rPr lang="ru-RU" sz="1600" spc="-10" dirty="0"/>
                        <a:t>-</a:t>
                      </a:r>
                      <a:endParaRPr lang="ru-RU" sz="1600" spc="-10" dirty="0">
                        <a:latin typeface="Times New Roman"/>
                        <a:ea typeface="Times New Roman"/>
                      </a:endParaRPr>
                    </a:p>
                  </a:txBody>
                  <a:tcPr marL="68580" marR="68580" marT="0" marB="0" anchor="ctr"/>
                </a:tc>
                <a:tc>
                  <a:txBody>
                    <a:bodyPr/>
                    <a:lstStyle/>
                    <a:p>
                      <a:pPr algn="ctr">
                        <a:spcAft>
                          <a:spcPts val="0"/>
                        </a:spcAft>
                      </a:pPr>
                      <a:r>
                        <a:rPr lang="ru-RU" sz="1600" spc="-10"/>
                        <a:t>10</a:t>
                      </a:r>
                      <a:endParaRPr lang="ru-RU" sz="1600" spc="-10">
                        <a:latin typeface="Times New Roman"/>
                        <a:ea typeface="Times New Roman"/>
                      </a:endParaRPr>
                    </a:p>
                  </a:txBody>
                  <a:tcPr marL="68580" marR="68580" marT="0" marB="0" anchor="ctr"/>
                </a:tc>
              </a:tr>
              <a:tr h="222884">
                <a:tc>
                  <a:txBody>
                    <a:bodyPr/>
                    <a:lstStyle/>
                    <a:p>
                      <a:pPr algn="ctr">
                        <a:spcAft>
                          <a:spcPts val="0"/>
                        </a:spcAft>
                      </a:pPr>
                      <a:r>
                        <a:rPr lang="ru-RU" sz="1600" spc="-10"/>
                        <a:t>Бельгия</a:t>
                      </a:r>
                      <a:endParaRPr lang="ru-RU" sz="1600" spc="-10">
                        <a:latin typeface="Times New Roman"/>
                        <a:ea typeface="Times New Roman"/>
                      </a:endParaRPr>
                    </a:p>
                  </a:txBody>
                  <a:tcPr marL="68580" marR="68580" marT="0" marB="0"/>
                </a:tc>
                <a:tc>
                  <a:txBody>
                    <a:bodyPr/>
                    <a:lstStyle/>
                    <a:p>
                      <a:pPr algn="ctr">
                        <a:spcAft>
                          <a:spcPts val="0"/>
                        </a:spcAft>
                      </a:pPr>
                      <a:r>
                        <a:rPr lang="ru-RU" sz="1600" spc="-10"/>
                        <a:t>20-30</a:t>
                      </a:r>
                      <a:endParaRPr lang="ru-RU" sz="1600" spc="-10">
                        <a:latin typeface="Times New Roman"/>
                        <a:ea typeface="Times New Roman"/>
                      </a:endParaRPr>
                    </a:p>
                  </a:txBody>
                  <a:tcPr marL="68580" marR="68580" marT="0" marB="0" anchor="ctr"/>
                </a:tc>
                <a:tc>
                  <a:txBody>
                    <a:bodyPr/>
                    <a:lstStyle/>
                    <a:p>
                      <a:pPr algn="ctr">
                        <a:spcAft>
                          <a:spcPts val="0"/>
                        </a:spcAft>
                      </a:pPr>
                      <a:r>
                        <a:rPr lang="ru-RU" sz="1600" spc="-10"/>
                        <a:t>7-20</a:t>
                      </a:r>
                      <a:endParaRPr lang="ru-RU" sz="1600" spc="-10">
                        <a:latin typeface="Times New Roman"/>
                        <a:ea typeface="Times New Roman"/>
                      </a:endParaRPr>
                    </a:p>
                  </a:txBody>
                  <a:tcPr marL="68580" marR="68580" marT="0" marB="0" anchor="ctr"/>
                </a:tc>
              </a:tr>
              <a:tr h="222884">
                <a:tc>
                  <a:txBody>
                    <a:bodyPr/>
                    <a:lstStyle/>
                    <a:p>
                      <a:pPr algn="ctr">
                        <a:spcAft>
                          <a:spcPts val="0"/>
                        </a:spcAft>
                      </a:pPr>
                      <a:r>
                        <a:rPr lang="ru-RU" sz="1600" spc="-10"/>
                        <a:t>Дания</a:t>
                      </a:r>
                      <a:endParaRPr lang="ru-RU" sz="1600" spc="-10">
                        <a:latin typeface="Times New Roman"/>
                        <a:ea typeface="Times New Roman"/>
                      </a:endParaRPr>
                    </a:p>
                  </a:txBody>
                  <a:tcPr marL="68580" marR="68580" marT="0" marB="0"/>
                </a:tc>
                <a:tc>
                  <a:txBody>
                    <a:bodyPr/>
                    <a:lstStyle/>
                    <a:p>
                      <a:pPr algn="ctr">
                        <a:spcAft>
                          <a:spcPts val="0"/>
                        </a:spcAft>
                      </a:pPr>
                      <a:r>
                        <a:rPr lang="en-US" sz="1600" spc="-10"/>
                        <a:t>&gt;10</a:t>
                      </a:r>
                      <a:endParaRPr lang="ru-RU" sz="1600" spc="-10">
                        <a:latin typeface="Times New Roman"/>
                        <a:ea typeface="Times New Roman"/>
                      </a:endParaRPr>
                    </a:p>
                  </a:txBody>
                  <a:tcPr marL="68580" marR="68580" marT="0" marB="0" anchor="ctr"/>
                </a:tc>
                <a:tc>
                  <a:txBody>
                    <a:bodyPr/>
                    <a:lstStyle/>
                    <a:p>
                      <a:pPr algn="ctr">
                        <a:spcAft>
                          <a:spcPts val="0"/>
                        </a:spcAft>
                      </a:pPr>
                      <a:r>
                        <a:rPr lang="en-US" sz="1600" spc="-10"/>
                        <a:t>5-10</a:t>
                      </a:r>
                      <a:endParaRPr lang="ru-RU" sz="1600" spc="-10">
                        <a:latin typeface="Times New Roman"/>
                        <a:ea typeface="Times New Roman"/>
                      </a:endParaRPr>
                    </a:p>
                  </a:txBody>
                  <a:tcPr marL="68580" marR="68580" marT="0" marB="0" anchor="ctr"/>
                </a:tc>
              </a:tr>
              <a:tr h="222884">
                <a:tc>
                  <a:txBody>
                    <a:bodyPr/>
                    <a:lstStyle/>
                    <a:p>
                      <a:pPr algn="ctr">
                        <a:spcAft>
                          <a:spcPts val="0"/>
                        </a:spcAft>
                      </a:pPr>
                      <a:r>
                        <a:rPr lang="ru-RU" sz="1600" spc="-10"/>
                        <a:t>Франция</a:t>
                      </a:r>
                      <a:endParaRPr lang="ru-RU" sz="1600" spc="-10">
                        <a:latin typeface="Times New Roman"/>
                        <a:ea typeface="Times New Roman"/>
                      </a:endParaRPr>
                    </a:p>
                  </a:txBody>
                  <a:tcPr marL="68580" marR="68580" marT="0" marB="0"/>
                </a:tc>
                <a:tc>
                  <a:txBody>
                    <a:bodyPr/>
                    <a:lstStyle/>
                    <a:p>
                      <a:pPr algn="ctr">
                        <a:spcAft>
                          <a:spcPts val="0"/>
                        </a:spcAft>
                      </a:pPr>
                      <a:r>
                        <a:rPr lang="en-US" sz="1600" spc="-10"/>
                        <a:t>-</a:t>
                      </a:r>
                      <a:endParaRPr lang="ru-RU" sz="1600" spc="-10">
                        <a:latin typeface="Times New Roman"/>
                        <a:ea typeface="Times New Roman"/>
                      </a:endParaRPr>
                    </a:p>
                  </a:txBody>
                  <a:tcPr marL="68580" marR="68580" marT="0" marB="0" anchor="ctr"/>
                </a:tc>
                <a:tc>
                  <a:txBody>
                    <a:bodyPr/>
                    <a:lstStyle/>
                    <a:p>
                      <a:pPr algn="ctr">
                        <a:spcAft>
                          <a:spcPts val="0"/>
                        </a:spcAft>
                      </a:pPr>
                      <a:r>
                        <a:rPr lang="ru-RU" sz="1600" spc="-10"/>
                        <a:t>10-15</a:t>
                      </a:r>
                      <a:endParaRPr lang="ru-RU" sz="1600" spc="-10">
                        <a:latin typeface="Times New Roman"/>
                        <a:ea typeface="Times New Roman"/>
                      </a:endParaRPr>
                    </a:p>
                  </a:txBody>
                  <a:tcPr marL="68580" marR="68580" marT="0" marB="0" anchor="ctr"/>
                </a:tc>
              </a:tr>
              <a:tr h="222884">
                <a:tc>
                  <a:txBody>
                    <a:bodyPr/>
                    <a:lstStyle/>
                    <a:p>
                      <a:pPr algn="ctr">
                        <a:spcAft>
                          <a:spcPts val="0"/>
                        </a:spcAft>
                      </a:pPr>
                      <a:r>
                        <a:rPr lang="ru-RU" sz="1600" spc="-10"/>
                        <a:t>Голландия</a:t>
                      </a:r>
                      <a:endParaRPr lang="ru-RU" sz="1600" spc="-10">
                        <a:latin typeface="Times New Roman"/>
                        <a:ea typeface="Times New Roman"/>
                      </a:endParaRPr>
                    </a:p>
                  </a:txBody>
                  <a:tcPr marL="68580" marR="68580" marT="0" marB="0"/>
                </a:tc>
                <a:tc>
                  <a:txBody>
                    <a:bodyPr/>
                    <a:lstStyle/>
                    <a:p>
                      <a:pPr algn="ctr">
                        <a:spcAft>
                          <a:spcPts val="0"/>
                        </a:spcAft>
                      </a:pPr>
                      <a:r>
                        <a:rPr lang="ru-RU" sz="1600" spc="-10"/>
                        <a:t>5-20</a:t>
                      </a:r>
                      <a:endParaRPr lang="ru-RU" sz="1600" spc="-10">
                        <a:latin typeface="Times New Roman"/>
                        <a:ea typeface="Times New Roman"/>
                      </a:endParaRPr>
                    </a:p>
                  </a:txBody>
                  <a:tcPr marL="68580" marR="68580" marT="0" marB="0" anchor="ctr"/>
                </a:tc>
                <a:tc>
                  <a:txBody>
                    <a:bodyPr/>
                    <a:lstStyle/>
                    <a:p>
                      <a:pPr algn="ctr">
                        <a:spcAft>
                          <a:spcPts val="0"/>
                        </a:spcAft>
                      </a:pPr>
                      <a:r>
                        <a:rPr lang="ru-RU" sz="1600" spc="-10"/>
                        <a:t>5-7</a:t>
                      </a:r>
                      <a:endParaRPr lang="ru-RU" sz="1600" spc="-10">
                        <a:latin typeface="Times New Roman"/>
                        <a:ea typeface="Times New Roman"/>
                      </a:endParaRPr>
                    </a:p>
                  </a:txBody>
                  <a:tcPr marL="68580" marR="68580" marT="0" marB="0" anchor="ctr"/>
                </a:tc>
              </a:tr>
              <a:tr h="222884">
                <a:tc>
                  <a:txBody>
                    <a:bodyPr/>
                    <a:lstStyle/>
                    <a:p>
                      <a:pPr algn="ctr">
                        <a:spcAft>
                          <a:spcPts val="0"/>
                        </a:spcAft>
                      </a:pPr>
                      <a:r>
                        <a:rPr lang="ru-RU" sz="1600" spc="-10"/>
                        <a:t>Швеция</a:t>
                      </a:r>
                      <a:endParaRPr lang="ru-RU" sz="1600" spc="-10">
                        <a:latin typeface="Times New Roman"/>
                        <a:ea typeface="Times New Roman"/>
                      </a:endParaRPr>
                    </a:p>
                  </a:txBody>
                  <a:tcPr marL="68580" marR="68580" marT="0" marB="0"/>
                </a:tc>
                <a:tc>
                  <a:txBody>
                    <a:bodyPr/>
                    <a:lstStyle/>
                    <a:p>
                      <a:pPr algn="ctr">
                        <a:spcAft>
                          <a:spcPts val="0"/>
                        </a:spcAft>
                      </a:pPr>
                      <a:r>
                        <a:rPr lang="ru-RU" sz="1600" spc="-10"/>
                        <a:t>15</a:t>
                      </a:r>
                      <a:endParaRPr lang="ru-RU" sz="1600" spc="-10">
                        <a:latin typeface="Times New Roman"/>
                        <a:ea typeface="Times New Roman"/>
                      </a:endParaRPr>
                    </a:p>
                  </a:txBody>
                  <a:tcPr marL="68580" marR="68580" marT="0" marB="0" anchor="ctr"/>
                </a:tc>
                <a:tc>
                  <a:txBody>
                    <a:bodyPr/>
                    <a:lstStyle/>
                    <a:p>
                      <a:pPr algn="ctr">
                        <a:spcAft>
                          <a:spcPts val="0"/>
                        </a:spcAft>
                      </a:pPr>
                      <a:r>
                        <a:rPr lang="ru-RU" sz="1600" spc="-10" dirty="0"/>
                        <a:t>5</a:t>
                      </a:r>
                      <a:endParaRPr lang="ru-RU" sz="1600" spc="-10" dirty="0">
                        <a:latin typeface="Times New Roman"/>
                        <a:ea typeface="Times New Roman"/>
                      </a:endParaRPr>
                    </a:p>
                  </a:txBody>
                  <a:tcPr marL="68580" marR="68580" marT="0" marB="0" anchor="ctr"/>
                </a:tc>
              </a:tr>
              <a:tr h="222884">
                <a:tc>
                  <a:txBody>
                    <a:bodyPr/>
                    <a:lstStyle/>
                    <a:p>
                      <a:pPr algn="ctr">
                        <a:spcAft>
                          <a:spcPts val="0"/>
                        </a:spcAft>
                      </a:pPr>
                      <a:r>
                        <a:rPr lang="ru-RU" sz="1600" spc="-10"/>
                        <a:t>Швейцария</a:t>
                      </a:r>
                      <a:endParaRPr lang="ru-RU" sz="1600" spc="-10">
                        <a:latin typeface="Times New Roman"/>
                        <a:ea typeface="Times New Roman"/>
                      </a:endParaRPr>
                    </a:p>
                  </a:txBody>
                  <a:tcPr marL="68580" marR="68580" marT="0" marB="0"/>
                </a:tc>
                <a:tc>
                  <a:txBody>
                    <a:bodyPr/>
                    <a:lstStyle/>
                    <a:p>
                      <a:pPr algn="ctr">
                        <a:spcAft>
                          <a:spcPts val="0"/>
                        </a:spcAft>
                      </a:pPr>
                      <a:r>
                        <a:rPr lang="ru-RU" sz="1600" spc="-10"/>
                        <a:t>-</a:t>
                      </a:r>
                      <a:endParaRPr lang="ru-RU" sz="1600" spc="-10">
                        <a:latin typeface="Times New Roman"/>
                        <a:ea typeface="Times New Roman"/>
                      </a:endParaRPr>
                    </a:p>
                  </a:txBody>
                  <a:tcPr marL="68580" marR="68580" marT="0" marB="0" anchor="ctr"/>
                </a:tc>
                <a:tc>
                  <a:txBody>
                    <a:bodyPr/>
                    <a:lstStyle/>
                    <a:p>
                      <a:pPr algn="ctr">
                        <a:spcAft>
                          <a:spcPts val="0"/>
                        </a:spcAft>
                      </a:pPr>
                      <a:r>
                        <a:rPr lang="ru-RU" sz="1600" spc="-10" dirty="0"/>
                        <a:t>5-15</a:t>
                      </a:r>
                      <a:endParaRPr lang="ru-RU" sz="1600" spc="-10" dirty="0">
                        <a:latin typeface="Times New Roman"/>
                        <a:ea typeface="Times New Roman"/>
                      </a:endParaRPr>
                    </a:p>
                  </a:txBody>
                  <a:tcPr marL="68580" marR="68580" marT="0" marB="0" anchor="ct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3" name="Rectangle 1"/>
          <p:cNvSpPr>
            <a:spLocks noChangeArrowheads="1"/>
          </p:cNvSpPr>
          <p:nvPr/>
        </p:nvSpPr>
        <p:spPr bwMode="auto">
          <a:xfrm>
            <a:off x="323528" y="157863"/>
            <a:ext cx="6408712" cy="523220"/>
          </a:xfrm>
          <a:prstGeom prst="rect">
            <a:avLst/>
          </a:prstGeom>
          <a:solidFill>
            <a:schemeClr val="accent6">
              <a:lumMod val="20000"/>
              <a:lumOff val="80000"/>
              <a:alpha val="50000"/>
            </a:schemeClr>
          </a:solidFill>
          <a:ln w="9525">
            <a:solidFill>
              <a:schemeClr val="accent6">
                <a:lumMod val="60000"/>
                <a:lumOff val="40000"/>
              </a:schemeClr>
            </a:solidFill>
            <a:miter lim="800000"/>
            <a:headEnd/>
            <a:tailEnd/>
          </a:ln>
          <a:effectLst/>
          <a:scene3d>
            <a:camera prst="orthographicFront"/>
            <a:lightRig rig="threePt" dir="t"/>
          </a:scene3d>
          <a:sp3d>
            <a:bevelT prst="angle"/>
          </a:sp3d>
        </p:spPr>
        <p:txBody>
          <a:bodyPr vert="horz" wrap="square" lIns="91440" tIns="45720" rIns="91440" bIns="45720" numCol="1" anchor="ctr" anchorCtr="0" compatLnSpc="1">
            <a:prstTxWarp prst="textNoShape">
              <a:avLst/>
            </a:prstTxWarp>
            <a:spAutoFit/>
          </a:bodyPr>
          <a:lstStyle/>
          <a:p>
            <a:pPr marL="0" marR="0" lvl="0" defTabSz="914400" rtl="0" eaLnBrk="1" fontAlgn="base" latinLnBrk="0" hangingPunct="1">
              <a:lnSpc>
                <a:spcPct val="100000"/>
              </a:lnSpc>
              <a:spcBef>
                <a:spcPct val="0"/>
              </a:spcBef>
              <a:spcAft>
                <a:spcPct val="0"/>
              </a:spcAft>
              <a:buClrTx/>
              <a:buSzTx/>
              <a:buFontTx/>
              <a:buNone/>
              <a:tabLst/>
            </a:pPr>
            <a:r>
              <a:rPr kumimoji="0" lang="ru-RU" sz="2800" b="0" i="0" u="sng"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ЗАПРЕЩАЕТСЯ</a:t>
            </a:r>
            <a:r>
              <a:rPr kumimoji="0" lang="ru-RU" sz="2800" b="0" i="0"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использование:</a:t>
            </a:r>
            <a:endParaRPr kumimoji="0" lang="ru-RU" sz="2800" b="0" i="0" strike="noStrike" cap="none" normalizeH="0" baseline="0" dirty="0" smtClean="0">
              <a:ln>
                <a:noFill/>
              </a:ln>
              <a:solidFill>
                <a:srgbClr val="FF0000"/>
              </a:solidFill>
              <a:effectLst/>
              <a:latin typeface="Times New Roman" pitchFamily="18" charset="0"/>
              <a:cs typeface="Times New Roman" pitchFamily="18" charset="0"/>
            </a:endParaRPr>
          </a:p>
        </p:txBody>
      </p:sp>
      <p:sp>
        <p:nvSpPr>
          <p:cNvPr id="4" name="Rectangle 1"/>
          <p:cNvSpPr>
            <a:spLocks noChangeArrowheads="1"/>
          </p:cNvSpPr>
          <p:nvPr/>
        </p:nvSpPr>
        <p:spPr bwMode="auto">
          <a:xfrm>
            <a:off x="323528" y="908720"/>
            <a:ext cx="7344816" cy="3046988"/>
          </a:xfrm>
          <a:prstGeom prst="rect">
            <a:avLst/>
          </a:prstGeom>
          <a:solidFill>
            <a:schemeClr val="accent6">
              <a:lumMod val="20000"/>
              <a:lumOff val="80000"/>
              <a:alpha val="50000"/>
            </a:schemeClr>
          </a:solidFill>
          <a:ln w="9525">
            <a:solidFill>
              <a:schemeClr val="accent6">
                <a:lumMod val="60000"/>
                <a:lumOff val="40000"/>
              </a:schemeClr>
            </a:solidFill>
            <a:miter lim="800000"/>
            <a:headEnd/>
            <a:tailEnd/>
          </a:ln>
          <a:effectLst/>
          <a:scene3d>
            <a:camera prst="orthographicFront"/>
            <a:lightRig rig="threePt" dir="t"/>
          </a:scene3d>
          <a:sp3d>
            <a:bevelT prst="angle"/>
          </a:sp3d>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 typeface="Arial" pitchFamily="34" charset="0"/>
              <a:buChar char="•"/>
              <a:tabLst/>
            </a:pPr>
            <a:r>
              <a:rPr kumimoji="0" lang="ru-RU" sz="2400" b="1" i="0" u="none" strike="noStrike" cap="none" normalizeH="0" baseline="0" dirty="0" smtClean="0">
                <a:ln>
                  <a:noFill/>
                </a:ln>
                <a:solidFill>
                  <a:schemeClr val="tx1"/>
                </a:solidFill>
                <a:effectLst/>
                <a:latin typeface="Times New Roman" pitchFamily="18" charset="0"/>
                <a:cs typeface="Times New Roman" pitchFamily="18" charset="0"/>
              </a:rPr>
              <a:t>очистных</a:t>
            </a:r>
            <a:r>
              <a:rPr kumimoji="0" lang="ru-RU" sz="2400" b="1" i="0" u="none" strike="noStrike" cap="none" normalizeH="0" dirty="0" smtClean="0">
                <a:ln>
                  <a:noFill/>
                </a:ln>
                <a:solidFill>
                  <a:schemeClr val="tx1"/>
                </a:solidFill>
                <a:effectLst/>
                <a:latin typeface="Times New Roman" pitchFamily="18" charset="0"/>
                <a:cs typeface="Times New Roman" pitchFamily="18" charset="0"/>
              </a:rPr>
              <a:t> щеток</a:t>
            </a:r>
          </a:p>
          <a:p>
            <a:pPr marL="0" marR="0" lvl="0" indent="450850" algn="just" defTabSz="914400" rtl="0" eaLnBrk="1" fontAlgn="base" latinLnBrk="0" hangingPunct="1">
              <a:lnSpc>
                <a:spcPct val="100000"/>
              </a:lnSpc>
              <a:spcBef>
                <a:spcPct val="0"/>
              </a:spcBef>
              <a:spcAft>
                <a:spcPct val="0"/>
              </a:spcAft>
              <a:buClrTx/>
              <a:buSzTx/>
              <a:buFont typeface="Arial" pitchFamily="34" charset="0"/>
              <a:buChar char="•"/>
              <a:tabLst/>
            </a:pPr>
            <a:r>
              <a:rPr lang="ru-RU" sz="2400" b="1" dirty="0" smtClean="0">
                <a:effectLst/>
                <a:latin typeface="Times New Roman" pitchFamily="18" charset="0"/>
                <a:cs typeface="Times New Roman" pitchFamily="18" charset="0"/>
              </a:rPr>
              <a:t>фрикционных </a:t>
            </a:r>
            <a:r>
              <a:rPr lang="ru-RU" sz="2400" b="1" dirty="0" err="1" smtClean="0">
                <a:effectLst/>
                <a:latin typeface="Times New Roman" pitchFamily="18" charset="0"/>
                <a:cs typeface="Times New Roman" pitchFamily="18" charset="0"/>
              </a:rPr>
              <a:t>противогололедных</a:t>
            </a:r>
            <a:r>
              <a:rPr lang="ru-RU" sz="2400" b="1" dirty="0" smtClean="0">
                <a:effectLst/>
                <a:latin typeface="Times New Roman" pitchFamily="18" charset="0"/>
                <a:cs typeface="Times New Roman" pitchFamily="18" charset="0"/>
              </a:rPr>
              <a:t> материалов:</a:t>
            </a:r>
          </a:p>
          <a:p>
            <a:pPr marL="540000" lvl="0" algn="just">
              <a:buFontTx/>
              <a:buChar char="-"/>
            </a:pPr>
            <a:r>
              <a:rPr lang="ru-RU" sz="2400" dirty="0" smtClean="0">
                <a:effectLst/>
                <a:latin typeface="Times New Roman" pitchFamily="18" charset="0"/>
                <a:cs typeface="Times New Roman" pitchFamily="18" charset="0"/>
              </a:rPr>
              <a:t>песок</a:t>
            </a:r>
          </a:p>
          <a:p>
            <a:pPr marL="540000" lvl="0" algn="just">
              <a:buFontTx/>
              <a:buChar char="-"/>
            </a:pPr>
            <a:r>
              <a:rPr lang="ru-RU" sz="2400" dirty="0" smtClean="0">
                <a:effectLst/>
                <a:latin typeface="Times New Roman" pitchFamily="18" charset="0"/>
                <a:cs typeface="Times New Roman" pitchFamily="18" charset="0"/>
              </a:rPr>
              <a:t> гранитная и мраморная крошки</a:t>
            </a:r>
          </a:p>
          <a:p>
            <a:pPr marL="540000" lvl="0" algn="just">
              <a:buFontTx/>
              <a:buChar char="-"/>
            </a:pPr>
            <a:r>
              <a:rPr lang="ru-RU" sz="2400" dirty="0" smtClean="0">
                <a:effectLst/>
                <a:latin typeface="Times New Roman" pitchFamily="18" charset="0"/>
                <a:cs typeface="Times New Roman" pitchFamily="18" charset="0"/>
              </a:rPr>
              <a:t> мелкий щебень</a:t>
            </a:r>
          </a:p>
          <a:p>
            <a:pPr marL="540000" lvl="0" algn="just">
              <a:buFontTx/>
              <a:buChar char="-"/>
            </a:pPr>
            <a:r>
              <a:rPr lang="ru-RU" sz="2400" dirty="0" smtClean="0">
                <a:effectLst/>
                <a:latin typeface="Times New Roman" pitchFamily="18" charset="0"/>
                <a:cs typeface="Times New Roman" pitchFamily="18" charset="0"/>
              </a:rPr>
              <a:t>отсев</a:t>
            </a:r>
          </a:p>
          <a:p>
            <a:pPr marL="540000" lvl="0" algn="just">
              <a:buFontTx/>
              <a:buChar char="-"/>
            </a:pPr>
            <a:r>
              <a:rPr lang="ru-RU" sz="2400" dirty="0" smtClean="0">
                <a:effectLst/>
                <a:latin typeface="Times New Roman" pitchFamily="18" charset="0"/>
                <a:cs typeface="Times New Roman" pitchFamily="18" charset="0"/>
              </a:rPr>
              <a:t>п</a:t>
            </a:r>
            <a:r>
              <a:rPr kumimoji="0" lang="ru-RU" sz="2400" i="0" u="none" strike="noStrike" cap="none" normalizeH="0" baseline="0" dirty="0" smtClean="0">
                <a:ln>
                  <a:noFill/>
                </a:ln>
                <a:solidFill>
                  <a:schemeClr val="tx1"/>
                </a:solidFill>
                <a:effectLst/>
                <a:latin typeface="Times New Roman" pitchFamily="18" charset="0"/>
                <a:cs typeface="Times New Roman" pitchFamily="18" charset="0"/>
              </a:rPr>
              <a:t>есчано-гравийные смеси </a:t>
            </a:r>
          </a:p>
          <a:p>
            <a:pPr marL="540000" lvl="0" algn="just">
              <a:buFontTx/>
              <a:buChar char="-"/>
            </a:pPr>
            <a:r>
              <a:rPr lang="ru-RU" sz="2400" dirty="0" err="1" smtClean="0">
                <a:effectLst/>
                <a:latin typeface="Times New Roman" pitchFamily="18" charset="0"/>
                <a:cs typeface="Times New Roman" pitchFamily="18" charset="0"/>
              </a:rPr>
              <a:t>песко-солянные</a:t>
            </a:r>
            <a:r>
              <a:rPr lang="ru-RU" sz="2400" dirty="0" smtClean="0">
                <a:effectLst/>
                <a:latin typeface="Times New Roman" pitchFamily="18" charset="0"/>
                <a:cs typeface="Times New Roman" pitchFamily="18" charset="0"/>
              </a:rPr>
              <a:t> смеси</a:t>
            </a:r>
            <a:endParaRPr kumimoji="0" lang="ru-RU" sz="240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5" name="Рисунок 4" descr="fJjhDqxuARk.jpg"/>
          <p:cNvPicPr>
            <a:picLocks noChangeAspect="1"/>
          </p:cNvPicPr>
          <p:nvPr/>
        </p:nvPicPr>
        <p:blipFill>
          <a:blip r:embed="rId3" cstate="print">
            <a:lum contrast="-52000"/>
          </a:blip>
          <a:stretch>
            <a:fillRect/>
          </a:stretch>
        </p:blipFill>
        <p:spPr>
          <a:xfrm>
            <a:off x="755576" y="4481736"/>
            <a:ext cx="2016224" cy="2016224"/>
          </a:xfrm>
          <a:prstGeom prst="rect">
            <a:avLst/>
          </a:prstGeom>
        </p:spPr>
      </p:pic>
      <p:cxnSp>
        <p:nvCxnSpPr>
          <p:cNvPr id="7" name="Прямая соединительная линия 6"/>
          <p:cNvCxnSpPr/>
          <p:nvPr/>
        </p:nvCxnSpPr>
        <p:spPr>
          <a:xfrm>
            <a:off x="1115616" y="4509120"/>
            <a:ext cx="1368152" cy="1656184"/>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Рисунок 7" descr="company_2869.jpg"/>
          <p:cNvPicPr>
            <a:picLocks noChangeAspect="1"/>
          </p:cNvPicPr>
          <p:nvPr/>
        </p:nvPicPr>
        <p:blipFill>
          <a:blip r:embed="rId4" cstate="print"/>
          <a:srcRect l="33333" t="14515" r="33334" b="16040"/>
          <a:stretch>
            <a:fillRect/>
          </a:stretch>
        </p:blipFill>
        <p:spPr>
          <a:xfrm>
            <a:off x="3923928" y="4437112"/>
            <a:ext cx="1152128" cy="1920214"/>
          </a:xfrm>
          <a:prstGeom prst="rect">
            <a:avLst/>
          </a:prstGeom>
        </p:spPr>
      </p:pic>
      <p:pic>
        <p:nvPicPr>
          <p:cNvPr id="9" name="Рисунок 8" descr="Пешок в мешках.jpg"/>
          <p:cNvPicPr>
            <a:picLocks noChangeAspect="1"/>
          </p:cNvPicPr>
          <p:nvPr/>
        </p:nvPicPr>
        <p:blipFill>
          <a:blip r:embed="rId5" cstate="print">
            <a:lum contrast="-50000"/>
          </a:blip>
          <a:stretch>
            <a:fillRect/>
          </a:stretch>
        </p:blipFill>
        <p:spPr>
          <a:xfrm>
            <a:off x="6228184" y="4437112"/>
            <a:ext cx="2060848" cy="2060848"/>
          </a:xfrm>
          <a:prstGeom prst="rect">
            <a:avLst/>
          </a:prstGeom>
        </p:spPr>
      </p:pic>
      <p:cxnSp>
        <p:nvCxnSpPr>
          <p:cNvPr id="10" name="Прямая соединительная линия 9"/>
          <p:cNvCxnSpPr/>
          <p:nvPr/>
        </p:nvCxnSpPr>
        <p:spPr>
          <a:xfrm>
            <a:off x="3779912" y="4581128"/>
            <a:ext cx="1368152" cy="1656184"/>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6444208" y="4581128"/>
            <a:ext cx="1584176" cy="1728192"/>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827584" y="3805589"/>
            <a:ext cx="7488832" cy="2951064"/>
          </a:xfrm>
          <a:prstGeom prst="rect">
            <a:avLst/>
          </a:prstGeom>
          <a:solidFill>
            <a:schemeClr val="tx2">
              <a:lumMod val="20000"/>
              <a:lumOff val="80000"/>
              <a:alpha val="79000"/>
            </a:schemeClr>
          </a:solidFill>
          <a:ln w="19050">
            <a:solidFill>
              <a:srgbClr val="FFFF00"/>
            </a:solidFill>
            <a:miter lim="800000"/>
            <a:headEnd/>
            <a:tailEnd/>
          </a:ln>
          <a:effectLst/>
          <a:scene3d>
            <a:camera prst="orthographicFront"/>
            <a:lightRig rig="threePt" dir="t"/>
          </a:scene3d>
          <a:sp3d>
            <a:bevelT w="165100" prst="coolSlant"/>
          </a:sp3d>
        </p:spPr>
        <p:txBody>
          <a:bodyPr vert="horz" wrap="square" lIns="91440" tIns="45720" rIns="91440" bIns="45720" numCol="1" anchor="ctr" anchorCtr="0" compatLnSpc="1">
            <a:prstTxWarp prst="textNoShape">
              <a:avLst/>
            </a:prstTxWarp>
            <a:spAutoFit/>
          </a:bodyPr>
          <a:lstStyle/>
          <a:p>
            <a:pPr lvl="0" algn="just" fontAlgn="base">
              <a:lnSpc>
                <a:spcPct val="150000"/>
              </a:lnSpc>
              <a:spcBef>
                <a:spcPct val="0"/>
              </a:spcBef>
              <a:spcAft>
                <a:spcPct val="0"/>
              </a:spcAft>
            </a:pPr>
            <a:r>
              <a:rPr lang="ru-RU" dirty="0" smtClean="0"/>
              <a:t>В Германии зимнее содержание покрытий автомобильных дорог осуществляется совместной работой с метеостанциями. Когда  наступает критическая температуры воздуха для дренирующих асфальтобетонов (около -2 °С до + 2 °С) покрытия контролируются в мельчайших подробностях, потому что именно в этот период наступает необходимость провидение профилактической его обработки </a:t>
            </a:r>
            <a:r>
              <a:rPr lang="ru-RU" dirty="0" err="1" smtClean="0"/>
              <a:t>антиобледенительными</a:t>
            </a:r>
            <a:r>
              <a:rPr lang="ru-RU" dirty="0" smtClean="0"/>
              <a:t> средствами. </a:t>
            </a:r>
            <a:endParaRPr kumimoji="0" lang="ru-RU" sz="2400" b="0" i="0" u="none" strike="noStrike" cap="none" normalizeH="0" baseline="0" dirty="0" smtClean="0">
              <a:ln>
                <a:noFill/>
              </a:ln>
              <a:solidFill>
                <a:schemeClr val="tx1"/>
              </a:solidFill>
              <a:effectLst/>
              <a:cs typeface="Arial" pitchFamily="34" charset="0"/>
            </a:endParaRPr>
          </a:p>
        </p:txBody>
      </p:sp>
      <p:pic>
        <p:nvPicPr>
          <p:cNvPr id="6" name="Рисунок 5" descr="meteo.jpg"/>
          <p:cNvPicPr>
            <a:picLocks noChangeAspect="1"/>
          </p:cNvPicPr>
          <p:nvPr/>
        </p:nvPicPr>
        <p:blipFill>
          <a:blip r:embed="rId3" cstate="print"/>
          <a:stretch>
            <a:fillRect/>
          </a:stretch>
        </p:blipFill>
        <p:spPr>
          <a:xfrm>
            <a:off x="1691680" y="116632"/>
            <a:ext cx="5688632" cy="3531784"/>
          </a:xfrm>
          <a:prstGeom prst="rect">
            <a:avLst/>
          </a:prstGeom>
          <a:ln w="22225">
            <a:solidFill>
              <a:srgbClr val="FFFF00"/>
            </a:solidFill>
          </a:ln>
          <a:scene3d>
            <a:camera prst="orthographicFront"/>
            <a:lightRig rig="threePt" dir="t"/>
          </a:scene3d>
          <a:sp3d>
            <a:bevelT/>
          </a:sp3d>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539552" y="650250"/>
            <a:ext cx="8136904" cy="1015663"/>
          </a:xfrm>
          <a:prstGeom prst="rect">
            <a:avLst/>
          </a:prstGeom>
          <a:solidFill>
            <a:schemeClr val="tx2">
              <a:lumMod val="20000"/>
              <a:lumOff val="80000"/>
              <a:alpha val="79000"/>
            </a:schemeClr>
          </a:solidFill>
          <a:ln w="19050">
            <a:solidFill>
              <a:srgbClr val="FFFF00"/>
            </a:solidFill>
            <a:miter lim="800000"/>
            <a:headEnd/>
            <a:tailEnd/>
          </a:ln>
          <a:effectLst/>
          <a:scene3d>
            <a:camera prst="orthographicFront"/>
            <a:lightRig rig="threePt" dir="t"/>
          </a:scene3d>
          <a:sp3d>
            <a:bevelT w="165100" prst="coolSlant"/>
          </a:sp3d>
        </p:spPr>
        <p:txBody>
          <a:bodyPr vert="horz" wrap="square" lIns="91440" tIns="45720" rIns="91440" bIns="45720" numCol="1" anchor="ctr" anchorCtr="0" compatLnSpc="1">
            <a:prstTxWarp prst="textNoShape">
              <a:avLst/>
            </a:prstTxWarp>
            <a:spAutoFit/>
          </a:bodyPr>
          <a:lstStyle/>
          <a:p>
            <a:pPr lvl="0" algn="ctr" fontAlgn="base">
              <a:lnSpc>
                <a:spcPct val="150000"/>
              </a:lnSpc>
              <a:spcBef>
                <a:spcPct val="0"/>
              </a:spcBef>
              <a:spcAft>
                <a:spcPct val="0"/>
              </a:spcAft>
            </a:pPr>
            <a:r>
              <a:rPr lang="ru-RU" sz="2000" b="1" i="1" dirty="0" smtClean="0"/>
              <a:t>Навесное оборудование С</a:t>
            </a:r>
            <a:r>
              <a:rPr lang="en-US" sz="2000" b="1" i="1" dirty="0" err="1" smtClean="0"/>
              <a:t>ombi</a:t>
            </a:r>
            <a:r>
              <a:rPr lang="en-US" sz="2000" b="1" i="1" dirty="0" smtClean="0"/>
              <a:t> </a:t>
            </a:r>
            <a:r>
              <a:rPr lang="ru-RU" sz="2000" b="1" i="1" dirty="0" smtClean="0"/>
              <a:t>для разбрасывания твердых и жидких солей при зимнем обслуживании</a:t>
            </a:r>
            <a:endParaRPr kumimoji="0" lang="ru-RU" sz="2800" b="0" i="0" u="none" strike="noStrike" cap="none" normalizeH="0" baseline="0" dirty="0" smtClean="0">
              <a:ln>
                <a:noFill/>
              </a:ln>
              <a:solidFill>
                <a:schemeClr val="tx1"/>
              </a:solidFill>
              <a:effectLst/>
              <a:cs typeface="Arial" pitchFamily="34" charset="0"/>
            </a:endParaRPr>
          </a:p>
        </p:txBody>
      </p:sp>
      <p:pic>
        <p:nvPicPr>
          <p:cNvPr id="7" name="Рисунок 6"/>
          <p:cNvPicPr/>
          <p:nvPr/>
        </p:nvPicPr>
        <p:blipFill>
          <a:blip r:embed="rId3" cstate="print"/>
          <a:srcRect/>
          <a:stretch>
            <a:fillRect/>
          </a:stretch>
        </p:blipFill>
        <p:spPr bwMode="auto">
          <a:xfrm>
            <a:off x="1043608" y="2204864"/>
            <a:ext cx="7056784" cy="4248472"/>
          </a:xfrm>
          <a:prstGeom prst="rect">
            <a:avLst/>
          </a:prstGeom>
          <a:noFill/>
          <a:ln w="22225">
            <a:solidFill>
              <a:srgbClr val="FFFF00"/>
            </a:solidFill>
            <a:miter lim="800000"/>
            <a:headEnd/>
            <a:tailEnd/>
          </a:ln>
          <a:scene3d>
            <a:camera prst="orthographicFront"/>
            <a:lightRig rig="threePt" dir="t"/>
          </a:scene3d>
          <a:sp3d>
            <a:bevelT/>
          </a:sp3d>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899592" y="2278034"/>
            <a:ext cx="7200800" cy="2677656"/>
          </a:xfrm>
          <a:prstGeom prst="rect">
            <a:avLst/>
          </a:prstGeom>
          <a:solidFill>
            <a:schemeClr val="tx2">
              <a:lumMod val="20000"/>
              <a:lumOff val="80000"/>
              <a:alpha val="79000"/>
            </a:schemeClr>
          </a:solidFill>
          <a:ln w="19050">
            <a:solidFill>
              <a:srgbClr val="FFFF00"/>
            </a:solidFill>
            <a:miter lim="800000"/>
            <a:headEnd/>
            <a:tailEnd/>
          </a:ln>
          <a:effectLst/>
          <a:scene3d>
            <a:camera prst="orthographicFront"/>
            <a:lightRig rig="threePt" dir="t"/>
          </a:scene3d>
          <a:sp3d>
            <a:bevelT w="165100" prst="coolSlant"/>
          </a:sp3d>
        </p:spPr>
        <p:txBody>
          <a:bodyPr vert="horz" wrap="square" lIns="91440" tIns="45720" rIns="91440" bIns="45720" numCol="1" anchor="ctr" anchorCtr="0" compatLnSpc="1">
            <a:prstTxWarp prst="textNoShape">
              <a:avLst/>
            </a:prstTxWarp>
            <a:spAutoFit/>
          </a:bodyPr>
          <a:lstStyle/>
          <a:p>
            <a:pPr marL="457200" lvl="0" indent="-457200">
              <a:lnSpc>
                <a:spcPct val="150000"/>
              </a:lnSpc>
              <a:buFont typeface="+mj-lt"/>
              <a:buAutoNum type="arabicPeriod"/>
            </a:pPr>
            <a:r>
              <a:rPr lang="ru-RU" sz="2800" dirty="0" smtClean="0"/>
              <a:t>Осадки (снег, лед, град) </a:t>
            </a:r>
          </a:p>
          <a:p>
            <a:pPr marL="457200" lvl="0" indent="-457200">
              <a:lnSpc>
                <a:spcPct val="150000"/>
              </a:lnSpc>
              <a:buFont typeface="+mj-lt"/>
              <a:buAutoNum type="arabicPeriod"/>
            </a:pPr>
            <a:r>
              <a:rPr lang="ru-RU" sz="2800" dirty="0" smtClean="0"/>
              <a:t>Гололедица и гололед</a:t>
            </a:r>
          </a:p>
          <a:p>
            <a:pPr marL="457200" lvl="0" indent="-457200">
              <a:lnSpc>
                <a:spcPct val="150000"/>
              </a:lnSpc>
              <a:buFont typeface="+mj-lt"/>
              <a:buAutoNum type="arabicPeriod"/>
            </a:pPr>
            <a:r>
              <a:rPr lang="ru-RU" sz="2800" dirty="0" smtClean="0"/>
              <a:t>Скользкость из-за избытка соли на поверхности покрытия </a:t>
            </a:r>
          </a:p>
        </p:txBody>
      </p:sp>
      <p:sp>
        <p:nvSpPr>
          <p:cNvPr id="4" name="AutoShape 2061"/>
          <p:cNvSpPr>
            <a:spLocks noChangeArrowheads="1"/>
          </p:cNvSpPr>
          <p:nvPr/>
        </p:nvSpPr>
        <p:spPr bwMode="auto">
          <a:xfrm>
            <a:off x="467544" y="188640"/>
            <a:ext cx="8280920" cy="1440160"/>
          </a:xfrm>
          <a:prstGeom prst="roundRect">
            <a:avLst>
              <a:gd name="adj" fmla="val 16667"/>
            </a:avLst>
          </a:prstGeom>
          <a:solidFill>
            <a:schemeClr val="tx1">
              <a:alpha val="86000"/>
            </a:schemeClr>
          </a:solidFill>
          <a:ln w="19050" algn="ctr">
            <a:solidFill>
              <a:srgbClr val="FFFF00"/>
            </a:solidFill>
            <a:round/>
            <a:headEnd/>
            <a:tailEnd/>
          </a:ln>
          <a:scene3d>
            <a:camera prst="orthographicFront"/>
            <a:lightRig rig="threePt" dir="t"/>
          </a:scene3d>
          <a:sp3d prstMaterial="softEdge">
            <a:bevelT w="165100" prst="coolSlant"/>
          </a:sp3d>
        </p:spPr>
        <p:txBody>
          <a:bodyPr anchor="ctr"/>
          <a:lstStyle/>
          <a:p>
            <a:pPr algn="ctr"/>
            <a:r>
              <a:rPr lang="ru-RU" sz="2400" dirty="0" smtClean="0">
                <a:solidFill>
                  <a:schemeClr val="bg1"/>
                </a:solidFill>
              </a:rPr>
              <a:t>В Нидерландах выделяют три различных группы скользкости, оказывающих влияние на безопасность дорожного движения в зимний период времени</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899592" y="2324200"/>
            <a:ext cx="7200800" cy="2585323"/>
          </a:xfrm>
          <a:prstGeom prst="rect">
            <a:avLst/>
          </a:prstGeom>
          <a:solidFill>
            <a:schemeClr val="tx2">
              <a:lumMod val="20000"/>
              <a:lumOff val="80000"/>
              <a:alpha val="79000"/>
            </a:schemeClr>
          </a:solidFill>
          <a:ln w="19050">
            <a:solidFill>
              <a:srgbClr val="FFFF00"/>
            </a:solidFill>
            <a:miter lim="800000"/>
            <a:headEnd/>
            <a:tailEnd/>
          </a:ln>
          <a:effectLst/>
          <a:scene3d>
            <a:camera prst="orthographicFront"/>
            <a:lightRig rig="threePt" dir="t"/>
          </a:scene3d>
          <a:sp3d>
            <a:bevelT w="165100" prst="coolSlant"/>
          </a:sp3d>
        </p:spPr>
        <p:txBody>
          <a:bodyPr vert="horz" wrap="square" lIns="91440" tIns="45720" rIns="91440" bIns="45720" numCol="1" anchor="ctr" anchorCtr="0" compatLnSpc="1">
            <a:prstTxWarp prst="textNoShape">
              <a:avLst/>
            </a:prstTxWarp>
            <a:spAutoFit/>
          </a:bodyPr>
          <a:lstStyle/>
          <a:p>
            <a:pPr marL="457200" lvl="0" indent="-457200">
              <a:lnSpc>
                <a:spcPct val="150000"/>
              </a:lnSpc>
              <a:buFont typeface="+mj-lt"/>
              <a:buAutoNum type="arabicPeriod"/>
            </a:pPr>
            <a:r>
              <a:rPr lang="ru-RU" sz="2800" dirty="0" smtClean="0"/>
              <a:t>Осадки (снег, лед, град) </a:t>
            </a:r>
          </a:p>
          <a:p>
            <a:pPr lvl="0">
              <a:lnSpc>
                <a:spcPct val="150000"/>
              </a:lnSpc>
            </a:pPr>
            <a:r>
              <a:rPr lang="ru-RU" sz="2000" dirty="0" smtClean="0"/>
              <a:t>Наиболее распространенными осадками в зимний период времени являются снег или лед. Снег может выпадать в мокром или сухом состоянии, и каждый раз может привести к скользкости на покрытии из дренирующего асфальтобетона</a:t>
            </a:r>
          </a:p>
        </p:txBody>
      </p:sp>
      <p:sp>
        <p:nvSpPr>
          <p:cNvPr id="4" name="AutoShape 2061"/>
          <p:cNvSpPr>
            <a:spLocks noChangeArrowheads="1"/>
          </p:cNvSpPr>
          <p:nvPr/>
        </p:nvSpPr>
        <p:spPr bwMode="auto">
          <a:xfrm>
            <a:off x="467544" y="188640"/>
            <a:ext cx="8280920" cy="1440160"/>
          </a:xfrm>
          <a:prstGeom prst="roundRect">
            <a:avLst>
              <a:gd name="adj" fmla="val 16667"/>
            </a:avLst>
          </a:prstGeom>
          <a:solidFill>
            <a:schemeClr val="tx1">
              <a:alpha val="86000"/>
            </a:schemeClr>
          </a:solidFill>
          <a:ln w="19050" algn="ctr">
            <a:solidFill>
              <a:srgbClr val="FFFF00"/>
            </a:solidFill>
            <a:round/>
            <a:headEnd/>
            <a:tailEnd/>
          </a:ln>
          <a:scene3d>
            <a:camera prst="orthographicFront"/>
            <a:lightRig rig="threePt" dir="t"/>
          </a:scene3d>
          <a:sp3d prstMaterial="softEdge">
            <a:bevelT w="165100" prst="coolSlant"/>
          </a:sp3d>
        </p:spPr>
        <p:txBody>
          <a:bodyPr anchor="ctr"/>
          <a:lstStyle/>
          <a:p>
            <a:pPr algn="ctr"/>
            <a:r>
              <a:rPr lang="ru-RU" sz="2400" dirty="0" smtClean="0">
                <a:solidFill>
                  <a:schemeClr val="bg1"/>
                </a:solidFill>
              </a:rPr>
              <a:t>В Нидерландах выделяют три различных группы скользкости, оказывающих влияние на безопасность дорожного движения в зимний период времени</a:t>
            </a:r>
          </a:p>
        </p:txBody>
      </p:sp>
      <p:pic>
        <p:nvPicPr>
          <p:cNvPr id="5" name="Рисунок 4" descr="1506.jpg"/>
          <p:cNvPicPr>
            <a:picLocks noChangeAspect="1"/>
          </p:cNvPicPr>
          <p:nvPr/>
        </p:nvPicPr>
        <p:blipFill>
          <a:blip r:embed="rId3" cstate="print"/>
          <a:stretch>
            <a:fillRect/>
          </a:stretch>
        </p:blipFill>
        <p:spPr>
          <a:xfrm>
            <a:off x="6588224" y="5013176"/>
            <a:ext cx="2359149" cy="1719417"/>
          </a:xfrm>
          <a:prstGeom prst="rect">
            <a:avLst/>
          </a:prstGeom>
          <a:scene3d>
            <a:camera prst="orthographicFront"/>
            <a:lightRig rig="threePt" dir="t"/>
          </a:scene3d>
          <a:sp3d>
            <a:bevelT/>
          </a:sp3d>
        </p:spPr>
      </p:pic>
      <p:pic>
        <p:nvPicPr>
          <p:cNvPr id="6" name="Рисунок 5" descr="cracked-sea-ice-755559-sw.jpg"/>
          <p:cNvPicPr>
            <a:picLocks noChangeAspect="1"/>
          </p:cNvPicPr>
          <p:nvPr/>
        </p:nvPicPr>
        <p:blipFill>
          <a:blip r:embed="rId4" cstate="print"/>
          <a:stretch>
            <a:fillRect/>
          </a:stretch>
        </p:blipFill>
        <p:spPr>
          <a:xfrm>
            <a:off x="3419872" y="5013286"/>
            <a:ext cx="2808312" cy="1719307"/>
          </a:xfrm>
          <a:prstGeom prst="rect">
            <a:avLst/>
          </a:prstGeom>
          <a:scene3d>
            <a:camera prst="orthographicFront"/>
            <a:lightRig rig="threePt" dir="t"/>
          </a:scene3d>
          <a:sp3d>
            <a:bevelT/>
          </a:sp3d>
        </p:spPr>
      </p:pic>
      <p:pic>
        <p:nvPicPr>
          <p:cNvPr id="7" name="Рисунок 6" descr="snow.jpg"/>
          <p:cNvPicPr>
            <a:picLocks noChangeAspect="1"/>
          </p:cNvPicPr>
          <p:nvPr/>
        </p:nvPicPr>
        <p:blipFill>
          <a:blip r:embed="rId5" cstate="print"/>
          <a:stretch>
            <a:fillRect/>
          </a:stretch>
        </p:blipFill>
        <p:spPr>
          <a:xfrm>
            <a:off x="251520" y="5013176"/>
            <a:ext cx="2771800" cy="1719417"/>
          </a:xfrm>
          <a:prstGeom prst="rect">
            <a:avLst/>
          </a:prstGeom>
          <a:scene3d>
            <a:camera prst="orthographicFront"/>
            <a:lightRig rig="threePt" dir="t"/>
          </a:scene3d>
          <a:sp3d>
            <a:bevelT/>
          </a:sp3d>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107504" y="1844824"/>
            <a:ext cx="8640960" cy="3139321"/>
          </a:xfrm>
          <a:prstGeom prst="rect">
            <a:avLst/>
          </a:prstGeom>
          <a:solidFill>
            <a:schemeClr val="tx2">
              <a:lumMod val="20000"/>
              <a:lumOff val="80000"/>
              <a:alpha val="79000"/>
            </a:schemeClr>
          </a:solidFill>
          <a:ln w="19050">
            <a:solidFill>
              <a:srgbClr val="FFFF00"/>
            </a:solidFill>
            <a:miter lim="800000"/>
            <a:headEnd/>
            <a:tailEnd/>
          </a:ln>
          <a:effectLst/>
          <a:scene3d>
            <a:camera prst="orthographicFront"/>
            <a:lightRig rig="threePt" dir="t"/>
          </a:scene3d>
          <a:sp3d>
            <a:bevelT w="165100" prst="coolSlant"/>
          </a:sp3d>
        </p:spPr>
        <p:txBody>
          <a:bodyPr vert="horz" wrap="square" lIns="91440" tIns="45720" rIns="91440" bIns="45720" numCol="1" anchor="ctr" anchorCtr="0" compatLnSpc="1">
            <a:prstTxWarp prst="textNoShape">
              <a:avLst/>
            </a:prstTxWarp>
            <a:spAutoFit/>
          </a:bodyPr>
          <a:lstStyle/>
          <a:p>
            <a:pPr marL="457200" lvl="0" indent="-457200">
              <a:lnSpc>
                <a:spcPct val="150000"/>
              </a:lnSpc>
              <a:buFont typeface="+mj-lt"/>
              <a:buAutoNum type="arabicPeriod"/>
            </a:pPr>
            <a:r>
              <a:rPr lang="ru-RU" sz="2400" dirty="0" smtClean="0"/>
              <a:t>Гололедица и гололед</a:t>
            </a:r>
          </a:p>
          <a:p>
            <a:pPr lvl="0">
              <a:lnSpc>
                <a:spcPct val="150000"/>
              </a:lnSpc>
              <a:buFont typeface="Arial" pitchFamily="34" charset="0"/>
              <a:buChar char="•"/>
            </a:pPr>
            <a:r>
              <a:rPr lang="ru-RU" dirty="0" smtClean="0"/>
              <a:t>Гололедица -  возникает в тот период, когда покрытие находится во влажном состоянии, а температура воздуха резко снижается, что и вызывает образование корки льда на поверхности. Кроме гололедица иногда на покрытии из дренирующего асфальтобетона можно встретить и образование гололеда.</a:t>
            </a:r>
          </a:p>
          <a:p>
            <a:pPr>
              <a:lnSpc>
                <a:spcPct val="150000"/>
              </a:lnSpc>
              <a:buFont typeface="Arial" pitchFamily="34" charset="0"/>
              <a:buChar char="•"/>
            </a:pPr>
            <a:r>
              <a:rPr lang="ru-RU" dirty="0" smtClean="0"/>
              <a:t>Одним из способов избегания гололеда является проведение своевременных профилактических мероприятий по обслуживанию покрытия автомобильных дорог.</a:t>
            </a:r>
          </a:p>
        </p:txBody>
      </p:sp>
      <p:sp>
        <p:nvSpPr>
          <p:cNvPr id="4" name="AutoShape 2061"/>
          <p:cNvSpPr>
            <a:spLocks noChangeArrowheads="1"/>
          </p:cNvSpPr>
          <p:nvPr/>
        </p:nvSpPr>
        <p:spPr bwMode="auto">
          <a:xfrm>
            <a:off x="467544" y="188640"/>
            <a:ext cx="8280920" cy="1440160"/>
          </a:xfrm>
          <a:prstGeom prst="roundRect">
            <a:avLst>
              <a:gd name="adj" fmla="val 16667"/>
            </a:avLst>
          </a:prstGeom>
          <a:solidFill>
            <a:schemeClr val="tx1">
              <a:alpha val="86000"/>
            </a:schemeClr>
          </a:solidFill>
          <a:ln w="19050" algn="ctr">
            <a:solidFill>
              <a:srgbClr val="FFFF00"/>
            </a:solidFill>
            <a:round/>
            <a:headEnd/>
            <a:tailEnd/>
          </a:ln>
          <a:scene3d>
            <a:camera prst="orthographicFront"/>
            <a:lightRig rig="threePt" dir="t"/>
          </a:scene3d>
          <a:sp3d prstMaterial="softEdge">
            <a:bevelT w="165100" prst="coolSlant"/>
          </a:sp3d>
        </p:spPr>
        <p:txBody>
          <a:bodyPr anchor="ctr"/>
          <a:lstStyle/>
          <a:p>
            <a:pPr algn="ctr"/>
            <a:r>
              <a:rPr lang="ru-RU" sz="2400" dirty="0" smtClean="0">
                <a:solidFill>
                  <a:schemeClr val="bg1"/>
                </a:solidFill>
              </a:rPr>
              <a:t>В Нидерландах выделяют три различных группы скользкости, оказывающих влияние на безопасность дорожного движения в зимний период времени</a:t>
            </a:r>
          </a:p>
        </p:txBody>
      </p:sp>
      <p:pic>
        <p:nvPicPr>
          <p:cNvPr id="8" name="Рисунок 7" descr="104487.jpg"/>
          <p:cNvPicPr>
            <a:picLocks noChangeAspect="1"/>
          </p:cNvPicPr>
          <p:nvPr/>
        </p:nvPicPr>
        <p:blipFill>
          <a:blip r:embed="rId3" cstate="print"/>
          <a:stretch>
            <a:fillRect/>
          </a:stretch>
        </p:blipFill>
        <p:spPr>
          <a:xfrm>
            <a:off x="971600" y="4994744"/>
            <a:ext cx="2801888" cy="1863256"/>
          </a:xfrm>
          <a:prstGeom prst="rect">
            <a:avLst/>
          </a:prstGeom>
          <a:scene3d>
            <a:camera prst="orthographicFront"/>
            <a:lightRig rig="threePt" dir="t"/>
          </a:scene3d>
          <a:sp3d>
            <a:bevelT/>
          </a:sp3d>
        </p:spPr>
      </p:pic>
      <p:pic>
        <p:nvPicPr>
          <p:cNvPr id="9" name="Рисунок 8" descr="bffac36b.jpg"/>
          <p:cNvPicPr>
            <a:picLocks noChangeAspect="1"/>
          </p:cNvPicPr>
          <p:nvPr/>
        </p:nvPicPr>
        <p:blipFill>
          <a:blip r:embed="rId4" cstate="print"/>
          <a:stretch>
            <a:fillRect/>
          </a:stretch>
        </p:blipFill>
        <p:spPr>
          <a:xfrm>
            <a:off x="4644008" y="5013176"/>
            <a:ext cx="2808312" cy="1844824"/>
          </a:xfrm>
          <a:prstGeom prst="rect">
            <a:avLst/>
          </a:prstGeom>
          <a:scene3d>
            <a:camera prst="orthographicFront"/>
            <a:lightRig rig="threePt" dir="t"/>
          </a:scene3d>
          <a:sp3d>
            <a:bevelT/>
          </a:sp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AutoShape 2061"/>
          <p:cNvSpPr>
            <a:spLocks noChangeArrowheads="1"/>
          </p:cNvSpPr>
          <p:nvPr/>
        </p:nvSpPr>
        <p:spPr bwMode="auto">
          <a:xfrm>
            <a:off x="467544" y="476672"/>
            <a:ext cx="8352928" cy="1080120"/>
          </a:xfrm>
          <a:prstGeom prst="roundRect">
            <a:avLst>
              <a:gd name="adj" fmla="val 16667"/>
            </a:avLst>
          </a:prstGeom>
          <a:solidFill>
            <a:schemeClr val="tx1">
              <a:alpha val="86000"/>
            </a:schemeClr>
          </a:solidFill>
          <a:ln w="19050" algn="ctr">
            <a:solidFill>
              <a:srgbClr val="FFFF00"/>
            </a:solidFill>
            <a:round/>
            <a:headEnd/>
            <a:tailEnd/>
          </a:ln>
          <a:scene3d>
            <a:camera prst="orthographicFront"/>
            <a:lightRig rig="threePt" dir="t"/>
          </a:scene3d>
          <a:sp3d prstMaterial="softEdge">
            <a:bevelT w="165100" prst="coolSlant"/>
          </a:sp3d>
        </p:spPr>
        <p:txBody>
          <a:bodyPr anchor="ctr"/>
          <a:lstStyle/>
          <a:p>
            <a:pPr algn="just">
              <a:lnSpc>
                <a:spcPct val="150000"/>
              </a:lnSpc>
            </a:pPr>
            <a:r>
              <a:rPr lang="ru-RU" sz="2000" dirty="0" smtClean="0">
                <a:solidFill>
                  <a:schemeClr val="bg1"/>
                </a:solidFill>
              </a:rPr>
              <a:t>При работе с покрытиями из дренирующих асфальтобетонов зимой можно выделить как преимущества от них, так и недостатки.</a:t>
            </a:r>
            <a:endParaRPr lang="ru-RU" sz="2000" b="1" dirty="0">
              <a:solidFill>
                <a:schemeClr val="bg1"/>
              </a:solidFill>
              <a:effectLst/>
              <a:latin typeface="Times New Roman" pitchFamily="18" charset="0"/>
              <a:cs typeface="Times New Roman" pitchFamily="18" charset="0"/>
            </a:endParaRPr>
          </a:p>
        </p:txBody>
      </p:sp>
      <p:sp>
        <p:nvSpPr>
          <p:cNvPr id="3" name="AutoShape 2061"/>
          <p:cNvSpPr>
            <a:spLocks noChangeArrowheads="1"/>
          </p:cNvSpPr>
          <p:nvPr/>
        </p:nvSpPr>
        <p:spPr bwMode="auto">
          <a:xfrm>
            <a:off x="971600" y="1700808"/>
            <a:ext cx="7200800" cy="4968552"/>
          </a:xfrm>
          <a:prstGeom prst="roundRect">
            <a:avLst>
              <a:gd name="adj" fmla="val 16667"/>
            </a:avLst>
          </a:prstGeom>
          <a:solidFill>
            <a:schemeClr val="tx1">
              <a:alpha val="86000"/>
            </a:schemeClr>
          </a:solidFill>
          <a:ln w="19050" algn="ctr">
            <a:solidFill>
              <a:srgbClr val="FFFF00"/>
            </a:solidFill>
            <a:round/>
            <a:headEnd/>
            <a:tailEnd/>
          </a:ln>
          <a:scene3d>
            <a:camera prst="orthographicFront"/>
            <a:lightRig rig="threePt" dir="t"/>
          </a:scene3d>
          <a:sp3d prstMaterial="softEdge">
            <a:bevelT w="165100" prst="coolSlant"/>
          </a:sp3d>
        </p:spPr>
        <p:txBody>
          <a:bodyPr anchor="ctr"/>
          <a:lstStyle/>
          <a:p>
            <a:pPr lvl="0"/>
            <a:endParaRPr lang="ru-RU" dirty="0" smtClean="0">
              <a:solidFill>
                <a:schemeClr val="bg1"/>
              </a:solidFill>
            </a:endParaRPr>
          </a:p>
          <a:p>
            <a:pPr lvl="0">
              <a:buBlip>
                <a:blip r:embed="rId3"/>
              </a:buBlip>
            </a:pPr>
            <a:endParaRPr lang="ru-RU" dirty="0" smtClean="0">
              <a:solidFill>
                <a:schemeClr val="bg1"/>
              </a:solidFill>
            </a:endParaRPr>
          </a:p>
          <a:p>
            <a:pPr lvl="0" algn="just">
              <a:lnSpc>
                <a:spcPct val="150000"/>
              </a:lnSpc>
              <a:buBlip>
                <a:blip r:embed="rId3"/>
              </a:buBlip>
            </a:pPr>
            <a:endParaRPr lang="ru-RU" dirty="0" smtClean="0">
              <a:solidFill>
                <a:schemeClr val="bg1"/>
              </a:solidFill>
            </a:endParaRPr>
          </a:p>
          <a:p>
            <a:pPr lvl="0" algn="just">
              <a:lnSpc>
                <a:spcPct val="150000"/>
              </a:lnSpc>
              <a:buBlip>
                <a:blip r:embed="rId3"/>
              </a:buBlip>
            </a:pPr>
            <a:r>
              <a:rPr lang="ru-RU" dirty="0" smtClean="0">
                <a:solidFill>
                  <a:schemeClr val="bg1"/>
                </a:solidFill>
              </a:rPr>
              <a:t>лед не образуется на влажной поверхности дренирующих покрытий;</a:t>
            </a:r>
          </a:p>
          <a:p>
            <a:pPr lvl="0" algn="just">
              <a:lnSpc>
                <a:spcPct val="150000"/>
              </a:lnSpc>
              <a:buBlip>
                <a:blip r:embed="rId3"/>
              </a:buBlip>
            </a:pPr>
            <a:r>
              <a:rPr lang="ru-RU" dirty="0" smtClean="0">
                <a:solidFill>
                  <a:schemeClr val="bg1"/>
                </a:solidFill>
              </a:rPr>
              <a:t> коэффициент сцепления колеса с покрытием из дренирующего асфальтобетона при выпадении осадков в виде снега или при наличии слякоти, остается высоким по сравнению с покрытиями из горячих плотных асфальтобетонов, благодаря своей макроструктуре;</a:t>
            </a:r>
          </a:p>
          <a:p>
            <a:pPr lvl="0" algn="just">
              <a:lnSpc>
                <a:spcPct val="150000"/>
              </a:lnSpc>
              <a:buBlip>
                <a:blip r:embed="rId3"/>
              </a:buBlip>
            </a:pPr>
            <a:r>
              <a:rPr lang="ru-RU" dirty="0" smtClean="0">
                <a:solidFill>
                  <a:schemeClr val="bg1"/>
                </a:solidFill>
              </a:rPr>
              <a:t> интенсивность образования корки льда по полосам наката очень мала из-за высокой </a:t>
            </a:r>
            <a:r>
              <a:rPr lang="ru-RU" dirty="0" err="1" smtClean="0">
                <a:solidFill>
                  <a:schemeClr val="bg1"/>
                </a:solidFill>
              </a:rPr>
              <a:t>макрошероховатости</a:t>
            </a:r>
            <a:r>
              <a:rPr lang="ru-RU" dirty="0" smtClean="0">
                <a:solidFill>
                  <a:schemeClr val="bg1"/>
                </a:solidFill>
              </a:rPr>
              <a:t> и дренирующей способности;</a:t>
            </a:r>
          </a:p>
          <a:p>
            <a:pPr algn="just">
              <a:lnSpc>
                <a:spcPct val="150000"/>
              </a:lnSpc>
            </a:pPr>
            <a:endParaRPr lang="ru-RU" b="1" dirty="0">
              <a:solidFill>
                <a:schemeClr val="bg1"/>
              </a:solidFill>
              <a:effectLst/>
              <a:latin typeface="Times New Roman" pitchFamily="18" charset="0"/>
              <a:cs typeface="Times New Roman" pitchFamily="18" charset="0"/>
            </a:endParaRPr>
          </a:p>
        </p:txBody>
      </p:sp>
      <p:sp>
        <p:nvSpPr>
          <p:cNvPr id="6" name="Плюс 5"/>
          <p:cNvSpPr/>
          <p:nvPr/>
        </p:nvSpPr>
        <p:spPr>
          <a:xfrm>
            <a:off x="4067944" y="1772816"/>
            <a:ext cx="792088" cy="648072"/>
          </a:xfrm>
          <a:prstGeom prst="mathPlus">
            <a:avLst/>
          </a:prstGeom>
          <a:solidFill>
            <a:schemeClr val="bg1">
              <a:alpha val="64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p:wipe dir="d"/>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251520" y="1988840"/>
            <a:ext cx="8640960" cy="3416320"/>
          </a:xfrm>
          <a:prstGeom prst="rect">
            <a:avLst/>
          </a:prstGeom>
          <a:solidFill>
            <a:schemeClr val="tx2">
              <a:lumMod val="20000"/>
              <a:lumOff val="80000"/>
              <a:alpha val="79000"/>
            </a:schemeClr>
          </a:solidFill>
          <a:ln w="19050">
            <a:solidFill>
              <a:srgbClr val="FFFF00"/>
            </a:solidFill>
            <a:miter lim="800000"/>
            <a:headEnd/>
            <a:tailEnd/>
          </a:ln>
          <a:effectLst/>
          <a:scene3d>
            <a:camera prst="orthographicFront"/>
            <a:lightRig rig="threePt" dir="t"/>
          </a:scene3d>
          <a:sp3d>
            <a:bevelT w="165100" prst="coolSlant"/>
          </a:sp3d>
        </p:spPr>
        <p:txBody>
          <a:bodyPr vert="horz" wrap="square" lIns="91440" tIns="45720" rIns="91440" bIns="45720" numCol="1" anchor="ctr" anchorCtr="0" compatLnSpc="1">
            <a:prstTxWarp prst="textNoShape">
              <a:avLst/>
            </a:prstTxWarp>
            <a:spAutoFit/>
          </a:bodyPr>
          <a:lstStyle/>
          <a:p>
            <a:pPr marL="457200" lvl="0" indent="-457200">
              <a:lnSpc>
                <a:spcPct val="150000"/>
              </a:lnSpc>
              <a:buFont typeface="+mj-lt"/>
              <a:buAutoNum type="arabicPeriod"/>
            </a:pPr>
            <a:r>
              <a:rPr lang="ru-RU" sz="2400" dirty="0" smtClean="0"/>
              <a:t>Скользкость из-за избытка соли на поверхности покрытия</a:t>
            </a:r>
          </a:p>
          <a:p>
            <a:pPr lvl="0">
              <a:lnSpc>
                <a:spcPct val="150000"/>
              </a:lnSpc>
            </a:pPr>
            <a:r>
              <a:rPr lang="ru-RU" sz="2000" dirty="0" smtClean="0"/>
              <a:t>Скользкость из-за избытка соли на поверхности покрытия из дренирующего асфальтобетона может происходить в трех формах: </a:t>
            </a:r>
          </a:p>
          <a:p>
            <a:pPr lvl="0">
              <a:lnSpc>
                <a:spcPct val="150000"/>
              </a:lnSpc>
              <a:buFont typeface="Wingdings" pitchFamily="2" charset="2"/>
              <a:buChar char="§"/>
            </a:pPr>
            <a:r>
              <a:rPr lang="ru-RU" sz="2000" dirty="0" smtClean="0"/>
              <a:t>кристаллы соли формируются путем выпаривания </a:t>
            </a:r>
          </a:p>
          <a:p>
            <a:pPr lvl="0">
              <a:lnSpc>
                <a:spcPct val="150000"/>
              </a:lnSpc>
              <a:buFont typeface="Wingdings" pitchFamily="2" charset="2"/>
              <a:buChar char="§"/>
            </a:pPr>
            <a:r>
              <a:rPr lang="ru-RU" sz="2000" dirty="0" smtClean="0"/>
              <a:t>соль превращается в гель</a:t>
            </a:r>
          </a:p>
          <a:p>
            <a:pPr lvl="0">
              <a:lnSpc>
                <a:spcPct val="150000"/>
              </a:lnSpc>
              <a:buFont typeface="Wingdings" pitchFamily="2" charset="2"/>
              <a:buChar char="§"/>
            </a:pPr>
            <a:r>
              <a:rPr lang="ru-RU" sz="2000" dirty="0" smtClean="0"/>
              <a:t>соль приводит к уменьшению сцепления колес автомобиля с покрытием из-за своего избытка  на поверхности покрытия.</a:t>
            </a:r>
          </a:p>
        </p:txBody>
      </p:sp>
      <p:sp>
        <p:nvSpPr>
          <p:cNvPr id="4" name="AutoShape 2061"/>
          <p:cNvSpPr>
            <a:spLocks noChangeArrowheads="1"/>
          </p:cNvSpPr>
          <p:nvPr/>
        </p:nvSpPr>
        <p:spPr bwMode="auto">
          <a:xfrm>
            <a:off x="467544" y="188640"/>
            <a:ext cx="8280920" cy="1440160"/>
          </a:xfrm>
          <a:prstGeom prst="roundRect">
            <a:avLst>
              <a:gd name="adj" fmla="val 16667"/>
            </a:avLst>
          </a:prstGeom>
          <a:solidFill>
            <a:schemeClr val="tx1">
              <a:alpha val="86000"/>
            </a:schemeClr>
          </a:solidFill>
          <a:ln w="19050" algn="ctr">
            <a:solidFill>
              <a:srgbClr val="FFFF00"/>
            </a:solidFill>
            <a:round/>
            <a:headEnd/>
            <a:tailEnd/>
          </a:ln>
          <a:scene3d>
            <a:camera prst="orthographicFront"/>
            <a:lightRig rig="threePt" dir="t"/>
          </a:scene3d>
          <a:sp3d prstMaterial="softEdge">
            <a:bevelT w="165100" prst="coolSlant"/>
          </a:sp3d>
        </p:spPr>
        <p:txBody>
          <a:bodyPr anchor="ctr"/>
          <a:lstStyle/>
          <a:p>
            <a:pPr algn="ctr"/>
            <a:r>
              <a:rPr lang="ru-RU" sz="2400" dirty="0" smtClean="0">
                <a:solidFill>
                  <a:schemeClr val="bg1"/>
                </a:solidFill>
              </a:rPr>
              <a:t>В Нидерландах выделяют три различных группы скользкости, оказывающих влияние на безопасность дорожного движения в зимний период времени</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AutoShape 2061"/>
          <p:cNvSpPr>
            <a:spLocks noChangeArrowheads="1"/>
          </p:cNvSpPr>
          <p:nvPr/>
        </p:nvSpPr>
        <p:spPr bwMode="auto">
          <a:xfrm>
            <a:off x="467544" y="188640"/>
            <a:ext cx="8280920" cy="1152128"/>
          </a:xfrm>
          <a:prstGeom prst="roundRect">
            <a:avLst>
              <a:gd name="adj" fmla="val 16667"/>
            </a:avLst>
          </a:prstGeom>
          <a:solidFill>
            <a:schemeClr val="tx1">
              <a:alpha val="86000"/>
            </a:schemeClr>
          </a:solidFill>
          <a:ln w="19050" algn="ctr">
            <a:solidFill>
              <a:srgbClr val="FFFF00"/>
            </a:solidFill>
            <a:round/>
            <a:headEnd/>
            <a:tailEnd/>
          </a:ln>
          <a:scene3d>
            <a:camera prst="orthographicFront"/>
            <a:lightRig rig="threePt" dir="t"/>
          </a:scene3d>
          <a:sp3d prstMaterial="softEdge">
            <a:bevelT w="165100" prst="coolSlant"/>
          </a:sp3d>
        </p:spPr>
        <p:txBody>
          <a:bodyPr anchor="ctr"/>
          <a:lstStyle/>
          <a:p>
            <a:pPr algn="ctr"/>
            <a:r>
              <a:rPr lang="ru-RU" sz="2400" b="1" i="1" dirty="0" smtClean="0">
                <a:solidFill>
                  <a:schemeClr val="bg1"/>
                </a:solidFill>
              </a:rPr>
              <a:t>Расход солей в зависимости от типа скользкости в Нидерландах</a:t>
            </a:r>
            <a:endParaRPr lang="ru-RU" sz="2400" dirty="0" smtClean="0">
              <a:solidFill>
                <a:schemeClr val="bg1"/>
              </a:solidFill>
            </a:endParaRPr>
          </a:p>
        </p:txBody>
      </p:sp>
      <p:graphicFrame>
        <p:nvGraphicFramePr>
          <p:cNvPr id="5" name="Таблица 4"/>
          <p:cNvGraphicFramePr>
            <a:graphicFrameLocks noGrp="1"/>
          </p:cNvGraphicFramePr>
          <p:nvPr/>
        </p:nvGraphicFramePr>
        <p:xfrm>
          <a:off x="395536" y="1556792"/>
          <a:ext cx="8280921" cy="4679872"/>
        </p:xfrm>
        <a:graphic>
          <a:graphicData uri="http://schemas.openxmlformats.org/drawingml/2006/table">
            <a:tbl>
              <a:tblPr>
                <a:effectLst>
                  <a:innerShdw blurRad="63500" dist="50800" dir="18900000">
                    <a:prstClr val="black">
                      <a:alpha val="50000"/>
                    </a:prstClr>
                  </a:innerShdw>
                </a:effectLst>
                <a:tableStyleId>{35758FB7-9AC5-4552-8A53-C91805E547FA}</a:tableStyleId>
              </a:tblPr>
              <a:tblGrid>
                <a:gridCol w="1224136"/>
                <a:gridCol w="1008114"/>
                <a:gridCol w="1080120"/>
                <a:gridCol w="1080120"/>
                <a:gridCol w="1224136"/>
                <a:gridCol w="2664295"/>
              </a:tblGrid>
              <a:tr h="319500">
                <a:tc rowSpan="2">
                  <a:txBody>
                    <a:bodyPr/>
                    <a:lstStyle/>
                    <a:p>
                      <a:pPr algn="ctr">
                        <a:spcAft>
                          <a:spcPts val="0"/>
                        </a:spcAft>
                      </a:pPr>
                      <a:r>
                        <a:rPr lang="ru-RU" sz="1100" spc="-10"/>
                        <a:t>Тип скользкости</a:t>
                      </a:r>
                      <a:endParaRPr lang="ru-RU" sz="1100" spc="-10">
                        <a:latin typeface="Times New Roman"/>
                        <a:ea typeface="Times New Roman"/>
                      </a:endParaRPr>
                    </a:p>
                  </a:txBody>
                  <a:tcPr marL="41097" marR="41097" marT="0" marB="0">
                    <a:noFill/>
                  </a:tcPr>
                </a:tc>
                <a:tc gridSpan="2">
                  <a:txBody>
                    <a:bodyPr/>
                    <a:lstStyle/>
                    <a:p>
                      <a:pPr algn="ctr">
                        <a:spcAft>
                          <a:spcPts val="0"/>
                        </a:spcAft>
                      </a:pPr>
                      <a:r>
                        <a:rPr lang="ru-RU" sz="1100" spc="-10"/>
                        <a:t>Профилактические</a:t>
                      </a:r>
                    </a:p>
                    <a:p>
                      <a:pPr algn="ctr">
                        <a:spcAft>
                          <a:spcPts val="0"/>
                        </a:spcAft>
                      </a:pPr>
                      <a:r>
                        <a:rPr lang="ru-RU" sz="1100" spc="-10"/>
                        <a:t>работы (г/м</a:t>
                      </a:r>
                      <a:r>
                        <a:rPr lang="ru-RU" sz="1100" spc="-10" baseline="30000"/>
                        <a:t>2)</a:t>
                      </a:r>
                      <a:endParaRPr lang="ru-RU" sz="1100" spc="-10">
                        <a:latin typeface="Times New Roman"/>
                        <a:ea typeface="Times New Roman"/>
                      </a:endParaRPr>
                    </a:p>
                  </a:txBody>
                  <a:tcPr marL="41097" marR="41097" marT="0" marB="0">
                    <a:noFill/>
                  </a:tcPr>
                </a:tc>
                <a:tc hMerge="1">
                  <a:txBody>
                    <a:bodyPr/>
                    <a:lstStyle/>
                    <a:p>
                      <a:endParaRPr lang="ru-RU"/>
                    </a:p>
                  </a:txBody>
                  <a:tcPr/>
                </a:tc>
                <a:tc gridSpan="2">
                  <a:txBody>
                    <a:bodyPr/>
                    <a:lstStyle/>
                    <a:p>
                      <a:pPr algn="ctr">
                        <a:spcAft>
                          <a:spcPts val="0"/>
                        </a:spcAft>
                      </a:pPr>
                      <a:r>
                        <a:rPr lang="ru-RU" sz="1100" spc="-10"/>
                        <a:t>Регулярная обработка</a:t>
                      </a:r>
                    </a:p>
                    <a:p>
                      <a:pPr algn="ctr">
                        <a:spcAft>
                          <a:spcPts val="0"/>
                        </a:spcAft>
                      </a:pPr>
                      <a:r>
                        <a:rPr lang="ru-RU" sz="1100" spc="-10"/>
                        <a:t>(г/м</a:t>
                      </a:r>
                      <a:r>
                        <a:rPr lang="ru-RU" sz="1100" spc="-10" baseline="30000"/>
                        <a:t>2)</a:t>
                      </a:r>
                      <a:endParaRPr lang="ru-RU" sz="1100" spc="-10">
                        <a:latin typeface="Times New Roman"/>
                        <a:ea typeface="Times New Roman"/>
                      </a:endParaRPr>
                    </a:p>
                  </a:txBody>
                  <a:tcPr marL="41097" marR="41097" marT="0" marB="0">
                    <a:noFill/>
                  </a:tcPr>
                </a:tc>
                <a:tc hMerge="1">
                  <a:txBody>
                    <a:bodyPr/>
                    <a:lstStyle/>
                    <a:p>
                      <a:endParaRPr lang="ru-RU"/>
                    </a:p>
                  </a:txBody>
                  <a:tcPr/>
                </a:tc>
                <a:tc rowSpan="2">
                  <a:txBody>
                    <a:bodyPr/>
                    <a:lstStyle/>
                    <a:p>
                      <a:pPr algn="ctr">
                        <a:spcAft>
                          <a:spcPts val="0"/>
                        </a:spcAft>
                      </a:pPr>
                      <a:r>
                        <a:rPr lang="ru-RU" sz="1100" spc="-10"/>
                        <a:t>Примечания</a:t>
                      </a:r>
                      <a:endParaRPr lang="ru-RU" sz="1100" spc="-10">
                        <a:latin typeface="Times New Roman"/>
                        <a:ea typeface="Times New Roman"/>
                      </a:endParaRPr>
                    </a:p>
                  </a:txBody>
                  <a:tcPr marL="41097" marR="41097" marT="0" marB="0">
                    <a:noFill/>
                  </a:tcPr>
                </a:tc>
              </a:tr>
              <a:tr h="319500">
                <a:tc vMerge="1">
                  <a:txBody>
                    <a:bodyPr/>
                    <a:lstStyle/>
                    <a:p>
                      <a:endParaRPr lang="ru-RU"/>
                    </a:p>
                  </a:txBody>
                  <a:tcPr/>
                </a:tc>
                <a:tc>
                  <a:txBody>
                    <a:bodyPr/>
                    <a:lstStyle/>
                    <a:p>
                      <a:pPr algn="ctr">
                        <a:spcAft>
                          <a:spcPts val="0"/>
                        </a:spcAft>
                      </a:pPr>
                      <a:r>
                        <a:rPr lang="ru-RU" sz="1100" spc="-10"/>
                        <a:t>плотный асфальтобетон</a:t>
                      </a:r>
                      <a:endParaRPr lang="ru-RU" sz="1100" spc="-10">
                        <a:latin typeface="Times New Roman"/>
                        <a:ea typeface="Times New Roman"/>
                      </a:endParaRPr>
                    </a:p>
                  </a:txBody>
                  <a:tcPr marL="41097" marR="41097" marT="0" marB="0">
                    <a:noFill/>
                  </a:tcPr>
                </a:tc>
                <a:tc>
                  <a:txBody>
                    <a:bodyPr/>
                    <a:lstStyle/>
                    <a:p>
                      <a:pPr algn="ctr">
                        <a:spcAft>
                          <a:spcPts val="0"/>
                        </a:spcAft>
                      </a:pPr>
                      <a:r>
                        <a:rPr lang="ru-RU" sz="1100" spc="-10"/>
                        <a:t>дренирующий</a:t>
                      </a:r>
                    </a:p>
                    <a:p>
                      <a:pPr algn="ctr">
                        <a:spcAft>
                          <a:spcPts val="0"/>
                        </a:spcAft>
                      </a:pPr>
                      <a:r>
                        <a:rPr lang="ru-RU" sz="1100" spc="-10"/>
                        <a:t>асфальтобетон</a:t>
                      </a:r>
                      <a:endParaRPr lang="ru-RU" sz="1100" spc="-10">
                        <a:latin typeface="Times New Roman"/>
                        <a:ea typeface="Times New Roman"/>
                      </a:endParaRPr>
                    </a:p>
                  </a:txBody>
                  <a:tcPr marL="41097" marR="41097" marT="0" marB="0">
                    <a:noFill/>
                  </a:tcPr>
                </a:tc>
                <a:tc>
                  <a:txBody>
                    <a:bodyPr/>
                    <a:lstStyle/>
                    <a:p>
                      <a:pPr algn="ctr">
                        <a:spcAft>
                          <a:spcPts val="0"/>
                        </a:spcAft>
                      </a:pPr>
                      <a:r>
                        <a:rPr lang="ru-RU" sz="1100" spc="-10"/>
                        <a:t>плотный асфальтобетон</a:t>
                      </a:r>
                      <a:endParaRPr lang="ru-RU" sz="1100" spc="-10">
                        <a:latin typeface="Times New Roman"/>
                        <a:ea typeface="Times New Roman"/>
                      </a:endParaRPr>
                    </a:p>
                  </a:txBody>
                  <a:tcPr marL="41097" marR="41097" marT="0" marB="0">
                    <a:noFill/>
                  </a:tcPr>
                </a:tc>
                <a:tc>
                  <a:txBody>
                    <a:bodyPr/>
                    <a:lstStyle/>
                    <a:p>
                      <a:pPr algn="ctr">
                        <a:spcAft>
                          <a:spcPts val="0"/>
                        </a:spcAft>
                      </a:pPr>
                      <a:r>
                        <a:rPr lang="ru-RU" sz="1100" spc="-10"/>
                        <a:t>дренирующий</a:t>
                      </a:r>
                    </a:p>
                    <a:p>
                      <a:pPr algn="ctr">
                        <a:spcAft>
                          <a:spcPts val="0"/>
                        </a:spcAft>
                      </a:pPr>
                      <a:r>
                        <a:rPr lang="ru-RU" sz="1100" spc="-10"/>
                        <a:t>асфальтобетон</a:t>
                      </a:r>
                      <a:endParaRPr lang="ru-RU" sz="1100" spc="-10">
                        <a:latin typeface="Times New Roman"/>
                        <a:ea typeface="Times New Roman"/>
                      </a:endParaRPr>
                    </a:p>
                  </a:txBody>
                  <a:tcPr marL="41097" marR="41097" marT="0" marB="0">
                    <a:noFill/>
                  </a:tcPr>
                </a:tc>
                <a:tc vMerge="1">
                  <a:txBody>
                    <a:bodyPr/>
                    <a:lstStyle/>
                    <a:p>
                      <a:endParaRPr lang="ru-RU"/>
                    </a:p>
                  </a:txBody>
                  <a:tcPr/>
                </a:tc>
              </a:tr>
              <a:tr h="722631">
                <a:tc>
                  <a:txBody>
                    <a:bodyPr/>
                    <a:lstStyle/>
                    <a:p>
                      <a:pPr algn="ctr">
                        <a:spcAft>
                          <a:spcPts val="0"/>
                        </a:spcAft>
                      </a:pPr>
                      <a:endParaRPr lang="ru-RU" sz="1100" spc="-10"/>
                    </a:p>
                    <a:p>
                      <a:pPr algn="ctr">
                        <a:spcAft>
                          <a:spcPts val="0"/>
                        </a:spcAft>
                      </a:pPr>
                      <a:r>
                        <a:rPr lang="ru-RU" sz="1100" spc="-10"/>
                        <a:t>Гололедица</a:t>
                      </a:r>
                      <a:endParaRPr lang="ru-RU" sz="1100" spc="-10">
                        <a:latin typeface="Times New Roman"/>
                        <a:ea typeface="Times New Roman"/>
                      </a:endParaRPr>
                    </a:p>
                  </a:txBody>
                  <a:tcPr marL="41097" marR="41097" marT="0" marB="0" anchor="ctr">
                    <a:noFill/>
                  </a:tcPr>
                </a:tc>
                <a:tc>
                  <a:txBody>
                    <a:bodyPr/>
                    <a:lstStyle/>
                    <a:p>
                      <a:pPr algn="ctr">
                        <a:spcAft>
                          <a:spcPts val="0"/>
                        </a:spcAft>
                      </a:pPr>
                      <a:r>
                        <a:rPr lang="ru-RU" sz="1100" spc="-10"/>
                        <a:t>7*</a:t>
                      </a:r>
                      <a:endParaRPr lang="ru-RU" sz="1100" spc="-10">
                        <a:latin typeface="Times New Roman"/>
                        <a:ea typeface="Times New Roman"/>
                      </a:endParaRPr>
                    </a:p>
                  </a:txBody>
                  <a:tcPr marL="41097" marR="41097" marT="0" marB="0" anchor="ctr">
                    <a:noFill/>
                  </a:tcPr>
                </a:tc>
                <a:tc>
                  <a:txBody>
                    <a:bodyPr/>
                    <a:lstStyle/>
                    <a:p>
                      <a:pPr algn="ctr">
                        <a:spcAft>
                          <a:spcPts val="0"/>
                        </a:spcAft>
                      </a:pPr>
                      <a:r>
                        <a:rPr lang="ru-RU" sz="1100" spc="-10"/>
                        <a:t>14*</a:t>
                      </a:r>
                      <a:endParaRPr lang="ru-RU" sz="1100" spc="-10">
                        <a:latin typeface="Times New Roman"/>
                        <a:ea typeface="Times New Roman"/>
                      </a:endParaRPr>
                    </a:p>
                  </a:txBody>
                  <a:tcPr marL="41097" marR="41097" marT="0" marB="0" anchor="ctr">
                    <a:noFill/>
                  </a:tcPr>
                </a:tc>
                <a:tc>
                  <a:txBody>
                    <a:bodyPr/>
                    <a:lstStyle/>
                    <a:p>
                      <a:pPr algn="ctr">
                        <a:spcAft>
                          <a:spcPts val="0"/>
                        </a:spcAft>
                      </a:pPr>
                      <a:r>
                        <a:rPr lang="ru-RU" sz="1100" spc="-10"/>
                        <a:t>7*</a:t>
                      </a:r>
                      <a:endParaRPr lang="ru-RU" sz="1100" spc="-10">
                        <a:latin typeface="Times New Roman"/>
                        <a:ea typeface="Times New Roman"/>
                      </a:endParaRPr>
                    </a:p>
                  </a:txBody>
                  <a:tcPr marL="41097" marR="41097" marT="0" marB="0" anchor="ctr">
                    <a:noFill/>
                  </a:tcPr>
                </a:tc>
                <a:tc>
                  <a:txBody>
                    <a:bodyPr/>
                    <a:lstStyle/>
                    <a:p>
                      <a:pPr algn="ctr">
                        <a:spcAft>
                          <a:spcPts val="0"/>
                        </a:spcAft>
                      </a:pPr>
                      <a:r>
                        <a:rPr lang="ru-RU" sz="1100" spc="-10"/>
                        <a:t>7*</a:t>
                      </a:r>
                      <a:endParaRPr lang="ru-RU" sz="1100" spc="-10">
                        <a:latin typeface="Times New Roman"/>
                        <a:ea typeface="Times New Roman"/>
                      </a:endParaRPr>
                    </a:p>
                  </a:txBody>
                  <a:tcPr marL="41097" marR="41097" marT="0" marB="0" anchor="ctr">
                    <a:noFill/>
                  </a:tcPr>
                </a:tc>
                <a:tc>
                  <a:txBody>
                    <a:bodyPr/>
                    <a:lstStyle/>
                    <a:p>
                      <a:pPr algn="just">
                        <a:spcAft>
                          <a:spcPts val="0"/>
                        </a:spcAft>
                      </a:pPr>
                      <a:r>
                        <a:rPr lang="ru-RU" sz="1100" spc="-10"/>
                        <a:t>Замораживание влажных участков дороги происходит на дренирующих покрытиях раньше и чаще, чем на плотных.</a:t>
                      </a:r>
                      <a:endParaRPr lang="ru-RU" sz="1100" spc="-10">
                        <a:latin typeface="Times New Roman"/>
                        <a:ea typeface="Times New Roman"/>
                      </a:endParaRPr>
                    </a:p>
                  </a:txBody>
                  <a:tcPr marL="41097" marR="41097" marT="0" marB="0">
                    <a:noFill/>
                  </a:tcPr>
                </a:tc>
              </a:tr>
              <a:tr h="955453">
                <a:tc>
                  <a:txBody>
                    <a:bodyPr/>
                    <a:lstStyle/>
                    <a:p>
                      <a:pPr algn="ctr">
                        <a:spcAft>
                          <a:spcPts val="0"/>
                        </a:spcAft>
                      </a:pPr>
                      <a:r>
                        <a:rPr lang="ru-RU" sz="1100" spc="-10"/>
                        <a:t>Гололед</a:t>
                      </a:r>
                      <a:endParaRPr lang="ru-RU" sz="1100" spc="-10">
                        <a:latin typeface="Times New Roman"/>
                        <a:ea typeface="Times New Roman"/>
                      </a:endParaRPr>
                    </a:p>
                  </a:txBody>
                  <a:tcPr marL="41097" marR="41097" marT="0" marB="0" anchor="ctr">
                    <a:noFill/>
                  </a:tcPr>
                </a:tc>
                <a:tc>
                  <a:txBody>
                    <a:bodyPr/>
                    <a:lstStyle/>
                    <a:p>
                      <a:pPr algn="ctr">
                        <a:spcAft>
                          <a:spcPts val="0"/>
                        </a:spcAft>
                      </a:pPr>
                      <a:r>
                        <a:rPr lang="ru-RU" sz="1100" spc="-10"/>
                        <a:t>7*</a:t>
                      </a:r>
                      <a:endParaRPr lang="ru-RU" sz="1100" spc="-10">
                        <a:latin typeface="Times New Roman"/>
                        <a:ea typeface="Times New Roman"/>
                      </a:endParaRPr>
                    </a:p>
                  </a:txBody>
                  <a:tcPr marL="41097" marR="41097" marT="0" marB="0" anchor="ctr">
                    <a:noFill/>
                  </a:tcPr>
                </a:tc>
                <a:tc>
                  <a:txBody>
                    <a:bodyPr/>
                    <a:lstStyle/>
                    <a:p>
                      <a:pPr algn="ctr">
                        <a:spcAft>
                          <a:spcPts val="0"/>
                        </a:spcAft>
                      </a:pPr>
                      <a:r>
                        <a:rPr lang="ru-RU" sz="1100" spc="-10" dirty="0"/>
                        <a:t>7*</a:t>
                      </a:r>
                      <a:endParaRPr lang="ru-RU" sz="1100" spc="-10" dirty="0">
                        <a:latin typeface="Times New Roman"/>
                        <a:ea typeface="Times New Roman"/>
                      </a:endParaRPr>
                    </a:p>
                  </a:txBody>
                  <a:tcPr marL="41097" marR="41097" marT="0" marB="0" anchor="ctr">
                    <a:noFill/>
                  </a:tcPr>
                </a:tc>
                <a:tc>
                  <a:txBody>
                    <a:bodyPr/>
                    <a:lstStyle/>
                    <a:p>
                      <a:pPr algn="ctr">
                        <a:spcAft>
                          <a:spcPts val="0"/>
                        </a:spcAft>
                      </a:pPr>
                      <a:r>
                        <a:rPr lang="ru-RU" sz="1100" spc="-10"/>
                        <a:t>7*</a:t>
                      </a:r>
                      <a:endParaRPr lang="ru-RU" sz="1100" spc="-10">
                        <a:latin typeface="Times New Roman"/>
                        <a:ea typeface="Times New Roman"/>
                      </a:endParaRPr>
                    </a:p>
                  </a:txBody>
                  <a:tcPr marL="41097" marR="41097" marT="0" marB="0" anchor="ctr">
                    <a:noFill/>
                  </a:tcPr>
                </a:tc>
                <a:tc>
                  <a:txBody>
                    <a:bodyPr/>
                    <a:lstStyle/>
                    <a:p>
                      <a:pPr algn="ctr">
                        <a:spcAft>
                          <a:spcPts val="0"/>
                        </a:spcAft>
                      </a:pPr>
                      <a:r>
                        <a:rPr lang="ru-RU" sz="1100" spc="-10"/>
                        <a:t>7*</a:t>
                      </a:r>
                      <a:endParaRPr lang="ru-RU" sz="1100" spc="-10">
                        <a:latin typeface="Times New Roman"/>
                        <a:ea typeface="Times New Roman"/>
                      </a:endParaRPr>
                    </a:p>
                  </a:txBody>
                  <a:tcPr marL="41097" marR="41097" marT="0" marB="0" anchor="ctr">
                    <a:noFill/>
                  </a:tcPr>
                </a:tc>
                <a:tc>
                  <a:txBody>
                    <a:bodyPr/>
                    <a:lstStyle/>
                    <a:p>
                      <a:pPr algn="just">
                        <a:spcAft>
                          <a:spcPts val="0"/>
                        </a:spcAft>
                      </a:pPr>
                      <a:r>
                        <a:rPr lang="ru-RU" sz="1100" spc="-10"/>
                        <a:t>Если объем</a:t>
                      </a:r>
                    </a:p>
                    <a:p>
                      <a:pPr algn="just">
                        <a:spcAft>
                          <a:spcPts val="0"/>
                        </a:spcAft>
                      </a:pPr>
                      <a:r>
                        <a:rPr lang="ru-RU" sz="1100" spc="-10"/>
                        <a:t> движения низкий, дренирующие покрытия требуют частой и</a:t>
                      </a:r>
                    </a:p>
                    <a:p>
                      <a:pPr algn="just">
                        <a:spcAft>
                          <a:spcPts val="0"/>
                        </a:spcAft>
                      </a:pPr>
                      <a:r>
                        <a:rPr lang="ru-RU" sz="1100" spc="-10"/>
                        <a:t> регулярной обработки</a:t>
                      </a:r>
                      <a:endParaRPr lang="ru-RU" sz="1100" spc="-10">
                        <a:latin typeface="Times New Roman"/>
                        <a:ea typeface="Times New Roman"/>
                      </a:endParaRPr>
                    </a:p>
                  </a:txBody>
                  <a:tcPr marL="41097" marR="41097" marT="0" marB="0">
                    <a:noFill/>
                  </a:tcPr>
                </a:tc>
              </a:tr>
              <a:tr h="568722">
                <a:tc>
                  <a:txBody>
                    <a:bodyPr/>
                    <a:lstStyle/>
                    <a:p>
                      <a:pPr algn="ctr">
                        <a:spcAft>
                          <a:spcPts val="0"/>
                        </a:spcAft>
                      </a:pPr>
                      <a:r>
                        <a:rPr lang="ru-RU" sz="1100" spc="-10"/>
                        <a:t>Выпавший снег</a:t>
                      </a:r>
                      <a:endParaRPr lang="ru-RU" sz="1100" spc="-10">
                        <a:latin typeface="Times New Roman"/>
                        <a:ea typeface="Times New Roman"/>
                      </a:endParaRPr>
                    </a:p>
                  </a:txBody>
                  <a:tcPr marL="41097" marR="41097" marT="0" marB="0" anchor="ctr">
                    <a:noFill/>
                  </a:tcPr>
                </a:tc>
                <a:tc>
                  <a:txBody>
                    <a:bodyPr/>
                    <a:lstStyle/>
                    <a:p>
                      <a:pPr algn="ctr">
                        <a:spcAft>
                          <a:spcPts val="0"/>
                        </a:spcAft>
                      </a:pPr>
                      <a:r>
                        <a:rPr lang="ru-RU" sz="1100" spc="-10"/>
                        <a:t>15-20*</a:t>
                      </a:r>
                      <a:endParaRPr lang="ru-RU" sz="1100" spc="-10">
                        <a:latin typeface="Times New Roman"/>
                        <a:ea typeface="Times New Roman"/>
                      </a:endParaRPr>
                    </a:p>
                  </a:txBody>
                  <a:tcPr marL="41097" marR="41097" marT="0" marB="0" anchor="ctr">
                    <a:noFill/>
                  </a:tcPr>
                </a:tc>
                <a:tc>
                  <a:txBody>
                    <a:bodyPr/>
                    <a:lstStyle/>
                    <a:p>
                      <a:pPr algn="ctr">
                        <a:spcAft>
                          <a:spcPts val="0"/>
                        </a:spcAft>
                      </a:pPr>
                      <a:r>
                        <a:rPr lang="ru-RU" sz="1100" spc="-10"/>
                        <a:t>15-20*</a:t>
                      </a:r>
                      <a:endParaRPr lang="ru-RU" sz="1100" spc="-10">
                        <a:latin typeface="Times New Roman"/>
                        <a:ea typeface="Times New Roman"/>
                      </a:endParaRPr>
                    </a:p>
                  </a:txBody>
                  <a:tcPr marL="41097" marR="41097" marT="0" marB="0" anchor="ctr">
                    <a:noFill/>
                  </a:tcPr>
                </a:tc>
                <a:tc>
                  <a:txBody>
                    <a:bodyPr/>
                    <a:lstStyle/>
                    <a:p>
                      <a:pPr algn="ctr">
                        <a:spcAft>
                          <a:spcPts val="0"/>
                        </a:spcAft>
                      </a:pPr>
                      <a:r>
                        <a:rPr lang="ru-RU" sz="1100" spc="-10"/>
                        <a:t>20*</a:t>
                      </a:r>
                      <a:endParaRPr lang="ru-RU" sz="1100" spc="-10">
                        <a:latin typeface="Times New Roman"/>
                        <a:ea typeface="Times New Roman"/>
                      </a:endParaRPr>
                    </a:p>
                  </a:txBody>
                  <a:tcPr marL="41097" marR="41097" marT="0" marB="0" anchor="ctr">
                    <a:noFill/>
                  </a:tcPr>
                </a:tc>
                <a:tc>
                  <a:txBody>
                    <a:bodyPr/>
                    <a:lstStyle/>
                    <a:p>
                      <a:pPr algn="ctr">
                        <a:spcAft>
                          <a:spcPts val="0"/>
                        </a:spcAft>
                      </a:pPr>
                      <a:r>
                        <a:rPr lang="ru-RU" sz="1100" spc="-10"/>
                        <a:t>20*</a:t>
                      </a:r>
                      <a:endParaRPr lang="ru-RU" sz="1100" spc="-10">
                        <a:latin typeface="Times New Roman"/>
                        <a:ea typeface="Times New Roman"/>
                      </a:endParaRPr>
                    </a:p>
                  </a:txBody>
                  <a:tcPr marL="41097" marR="41097" marT="0" marB="0" anchor="ctr">
                    <a:noFill/>
                  </a:tcPr>
                </a:tc>
                <a:tc>
                  <a:txBody>
                    <a:bodyPr/>
                    <a:lstStyle/>
                    <a:p>
                      <a:pPr marL="12700" marR="139700" algn="just">
                        <a:lnSpc>
                          <a:spcPts val="1135"/>
                        </a:lnSpc>
                        <a:spcAft>
                          <a:spcPts val="0"/>
                        </a:spcAft>
                      </a:pPr>
                      <a:r>
                        <a:rPr lang="ru-RU" sz="1100" spc="-10"/>
                        <a:t>Во время </a:t>
                      </a:r>
                    </a:p>
                    <a:p>
                      <a:pPr marL="12700" marR="139700" algn="just">
                        <a:lnSpc>
                          <a:spcPts val="1135"/>
                        </a:lnSpc>
                        <a:spcAft>
                          <a:spcPts val="0"/>
                        </a:spcAft>
                      </a:pPr>
                      <a:r>
                        <a:rPr lang="ru-RU" sz="1100" spc="-10"/>
                        <a:t>Снегопада расход соли </a:t>
                      </a:r>
                    </a:p>
                    <a:p>
                      <a:pPr marL="12700" marR="139700" algn="just">
                        <a:lnSpc>
                          <a:spcPts val="1135"/>
                        </a:lnSpc>
                        <a:spcAft>
                          <a:spcPts val="0"/>
                        </a:spcAft>
                      </a:pPr>
                      <a:r>
                        <a:rPr lang="ru-RU" sz="1100" spc="-10"/>
                        <a:t>значительно увеличивается</a:t>
                      </a:r>
                      <a:endParaRPr lang="ru-RU" sz="1100" spc="-10">
                        <a:latin typeface="Times New Roman"/>
                        <a:ea typeface="Times New Roman"/>
                      </a:endParaRPr>
                    </a:p>
                  </a:txBody>
                  <a:tcPr marL="41097" marR="41097" marT="0" marB="0">
                    <a:noFill/>
                  </a:tcPr>
                </a:tc>
              </a:tr>
              <a:tr h="639001">
                <a:tc>
                  <a:txBody>
                    <a:bodyPr/>
                    <a:lstStyle/>
                    <a:p>
                      <a:pPr algn="just">
                        <a:spcAft>
                          <a:spcPts val="0"/>
                        </a:spcAft>
                      </a:pPr>
                      <a:r>
                        <a:rPr lang="ru-RU" sz="1100" spc="-10"/>
                        <a:t>Выпавший снег и гололед при невысокой интенсивности </a:t>
                      </a:r>
                      <a:endParaRPr lang="ru-RU" sz="1100" spc="-10">
                        <a:latin typeface="Times New Roman"/>
                        <a:ea typeface="Times New Roman"/>
                      </a:endParaRPr>
                    </a:p>
                  </a:txBody>
                  <a:tcPr marL="41097" marR="41097" marT="0" marB="0">
                    <a:noFill/>
                  </a:tcPr>
                </a:tc>
                <a:tc>
                  <a:txBody>
                    <a:bodyPr/>
                    <a:lstStyle/>
                    <a:p>
                      <a:pPr algn="ctr">
                        <a:spcAft>
                          <a:spcPts val="0"/>
                        </a:spcAft>
                      </a:pPr>
                      <a:r>
                        <a:rPr lang="ru-RU" sz="1100" spc="-10"/>
                        <a:t>20*</a:t>
                      </a:r>
                      <a:endParaRPr lang="ru-RU" sz="1100" spc="-10">
                        <a:latin typeface="Times New Roman"/>
                        <a:ea typeface="Times New Roman"/>
                      </a:endParaRPr>
                    </a:p>
                  </a:txBody>
                  <a:tcPr marL="41097" marR="41097" marT="0" marB="0">
                    <a:noFill/>
                  </a:tcPr>
                </a:tc>
                <a:tc>
                  <a:txBody>
                    <a:bodyPr/>
                    <a:lstStyle/>
                    <a:p>
                      <a:pPr algn="ctr">
                        <a:spcAft>
                          <a:spcPts val="0"/>
                        </a:spcAft>
                      </a:pPr>
                      <a:r>
                        <a:rPr lang="ru-RU" sz="1100" spc="-10"/>
                        <a:t>20*</a:t>
                      </a:r>
                      <a:endParaRPr lang="ru-RU" sz="1100" spc="-10">
                        <a:latin typeface="Times New Roman"/>
                        <a:ea typeface="Times New Roman"/>
                      </a:endParaRPr>
                    </a:p>
                  </a:txBody>
                  <a:tcPr marL="41097" marR="41097" marT="0" marB="0">
                    <a:noFill/>
                  </a:tcPr>
                </a:tc>
                <a:tc>
                  <a:txBody>
                    <a:bodyPr/>
                    <a:lstStyle/>
                    <a:p>
                      <a:pPr algn="ctr">
                        <a:spcAft>
                          <a:spcPts val="0"/>
                        </a:spcAft>
                      </a:pPr>
                      <a:r>
                        <a:rPr lang="ru-RU" sz="1100" spc="-10"/>
                        <a:t>20**</a:t>
                      </a:r>
                      <a:endParaRPr lang="ru-RU" sz="1100" spc="-10">
                        <a:latin typeface="Times New Roman"/>
                        <a:ea typeface="Times New Roman"/>
                      </a:endParaRPr>
                    </a:p>
                  </a:txBody>
                  <a:tcPr marL="41097" marR="41097" marT="0" marB="0">
                    <a:noFill/>
                  </a:tcPr>
                </a:tc>
                <a:tc>
                  <a:txBody>
                    <a:bodyPr/>
                    <a:lstStyle/>
                    <a:p>
                      <a:pPr algn="ctr">
                        <a:spcAft>
                          <a:spcPts val="0"/>
                        </a:spcAft>
                      </a:pPr>
                      <a:r>
                        <a:rPr lang="ru-RU" sz="1100" spc="-10"/>
                        <a:t>20**</a:t>
                      </a:r>
                      <a:endParaRPr lang="ru-RU" sz="1100" spc="-10">
                        <a:latin typeface="Times New Roman"/>
                        <a:ea typeface="Times New Roman"/>
                      </a:endParaRPr>
                    </a:p>
                  </a:txBody>
                  <a:tcPr marL="41097" marR="41097" marT="0" marB="0">
                    <a:noFill/>
                  </a:tcPr>
                </a:tc>
                <a:tc>
                  <a:txBody>
                    <a:bodyPr/>
                    <a:lstStyle/>
                    <a:p>
                      <a:pPr algn="ctr">
                        <a:spcAft>
                          <a:spcPts val="0"/>
                        </a:spcAft>
                      </a:pPr>
                      <a:endParaRPr lang="ru-RU" sz="1100" spc="-10"/>
                    </a:p>
                    <a:p>
                      <a:pPr algn="ctr">
                        <a:spcAft>
                          <a:spcPts val="0"/>
                        </a:spcAft>
                      </a:pPr>
                      <a:r>
                        <a:rPr lang="ru-RU" sz="1100" spc="-10"/>
                        <a:t>-</a:t>
                      </a:r>
                      <a:endParaRPr lang="ru-RU" sz="1100" spc="-10">
                        <a:latin typeface="Times New Roman"/>
                        <a:ea typeface="Times New Roman"/>
                      </a:endParaRPr>
                    </a:p>
                  </a:txBody>
                  <a:tcPr marL="41097" marR="41097" marT="0" marB="0">
                    <a:noFill/>
                  </a:tcPr>
                </a:tc>
              </a:tr>
              <a:tr h="1091946">
                <a:tc>
                  <a:txBody>
                    <a:bodyPr/>
                    <a:lstStyle/>
                    <a:p>
                      <a:pPr algn="just">
                        <a:spcAft>
                          <a:spcPts val="0"/>
                        </a:spcAft>
                      </a:pPr>
                      <a:r>
                        <a:rPr lang="ru-RU" sz="1100" spc="-10" dirty="0"/>
                        <a:t>Выпавший снег и гололед при высокой интенсивности</a:t>
                      </a:r>
                      <a:endParaRPr lang="ru-RU" sz="1100" spc="-10" dirty="0">
                        <a:latin typeface="Times New Roman"/>
                        <a:ea typeface="Times New Roman"/>
                      </a:endParaRPr>
                    </a:p>
                  </a:txBody>
                  <a:tcPr marL="41097" marR="41097" marT="0" marB="0">
                    <a:noFill/>
                  </a:tcPr>
                </a:tc>
                <a:tc>
                  <a:txBody>
                    <a:bodyPr/>
                    <a:lstStyle/>
                    <a:p>
                      <a:pPr algn="ctr">
                        <a:spcAft>
                          <a:spcPts val="0"/>
                        </a:spcAft>
                      </a:pPr>
                      <a:r>
                        <a:rPr lang="ru-RU" sz="1100" spc="-10"/>
                        <a:t>20*</a:t>
                      </a:r>
                      <a:endParaRPr lang="ru-RU" sz="1100" spc="-10">
                        <a:latin typeface="Times New Roman"/>
                        <a:ea typeface="Times New Roman"/>
                      </a:endParaRPr>
                    </a:p>
                  </a:txBody>
                  <a:tcPr marL="41097" marR="41097" marT="0" marB="0">
                    <a:noFill/>
                  </a:tcPr>
                </a:tc>
                <a:tc>
                  <a:txBody>
                    <a:bodyPr/>
                    <a:lstStyle/>
                    <a:p>
                      <a:pPr algn="ctr">
                        <a:spcAft>
                          <a:spcPts val="0"/>
                        </a:spcAft>
                      </a:pPr>
                      <a:r>
                        <a:rPr lang="ru-RU" sz="1100" spc="-10"/>
                        <a:t>20*</a:t>
                      </a:r>
                      <a:endParaRPr lang="ru-RU" sz="1100" spc="-10">
                        <a:latin typeface="Times New Roman"/>
                        <a:ea typeface="Times New Roman"/>
                      </a:endParaRPr>
                    </a:p>
                  </a:txBody>
                  <a:tcPr marL="41097" marR="41097" marT="0" marB="0">
                    <a:noFill/>
                  </a:tcPr>
                </a:tc>
                <a:tc>
                  <a:txBody>
                    <a:bodyPr/>
                    <a:lstStyle/>
                    <a:p>
                      <a:pPr algn="ctr">
                        <a:spcAft>
                          <a:spcPts val="0"/>
                        </a:spcAft>
                      </a:pPr>
                      <a:r>
                        <a:rPr lang="ru-RU" sz="1100" spc="-10"/>
                        <a:t>20**</a:t>
                      </a:r>
                      <a:endParaRPr lang="ru-RU" sz="1100" spc="-10">
                        <a:latin typeface="Times New Roman"/>
                        <a:ea typeface="Times New Roman"/>
                      </a:endParaRPr>
                    </a:p>
                  </a:txBody>
                  <a:tcPr marL="41097" marR="41097" marT="0" marB="0">
                    <a:noFill/>
                  </a:tcPr>
                </a:tc>
                <a:tc>
                  <a:txBody>
                    <a:bodyPr/>
                    <a:lstStyle/>
                    <a:p>
                      <a:pPr algn="ctr">
                        <a:spcAft>
                          <a:spcPts val="0"/>
                        </a:spcAft>
                      </a:pPr>
                      <a:r>
                        <a:rPr lang="ru-RU" sz="1100" spc="-10"/>
                        <a:t>20**</a:t>
                      </a:r>
                      <a:endParaRPr lang="ru-RU" sz="1100" spc="-10">
                        <a:latin typeface="Times New Roman"/>
                        <a:ea typeface="Times New Roman"/>
                      </a:endParaRPr>
                    </a:p>
                  </a:txBody>
                  <a:tcPr marL="41097" marR="41097" marT="0" marB="0">
                    <a:noFill/>
                  </a:tcPr>
                </a:tc>
                <a:tc>
                  <a:txBody>
                    <a:bodyPr/>
                    <a:lstStyle/>
                    <a:p>
                      <a:pPr algn="just">
                        <a:spcAft>
                          <a:spcPts val="0"/>
                        </a:spcAft>
                      </a:pPr>
                      <a:r>
                        <a:rPr lang="ru-RU" sz="1100" spc="-10" dirty="0"/>
                        <a:t>Меры для</a:t>
                      </a:r>
                    </a:p>
                    <a:p>
                      <a:pPr algn="just">
                        <a:spcAft>
                          <a:spcPts val="0"/>
                        </a:spcAft>
                      </a:pPr>
                      <a:r>
                        <a:rPr lang="ru-RU" sz="1100" spc="-10" dirty="0"/>
                        <a:t> повышения безопасности: сосредоточить движение на правой полосе и снизить скорость (где это</a:t>
                      </a:r>
                    </a:p>
                    <a:p>
                      <a:pPr algn="just">
                        <a:spcAft>
                          <a:spcPts val="0"/>
                        </a:spcAft>
                      </a:pPr>
                      <a:r>
                        <a:rPr lang="ru-RU" sz="1100" spc="-10" dirty="0"/>
                        <a:t> возможно).</a:t>
                      </a:r>
                      <a:endParaRPr lang="ru-RU" sz="1100" spc="-10" dirty="0">
                        <a:latin typeface="Times New Roman"/>
                        <a:ea typeface="Times New Roman"/>
                      </a:endParaRPr>
                    </a:p>
                  </a:txBody>
                  <a:tcPr marL="41097" marR="41097" marT="0" marB="0">
                    <a:noFill/>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Rectangle 1"/>
          <p:cNvSpPr>
            <a:spLocks noChangeArrowheads="1"/>
          </p:cNvSpPr>
          <p:nvPr/>
        </p:nvSpPr>
        <p:spPr bwMode="auto">
          <a:xfrm>
            <a:off x="179512" y="1340768"/>
            <a:ext cx="8640960" cy="5078313"/>
          </a:xfrm>
          <a:prstGeom prst="rect">
            <a:avLst/>
          </a:prstGeom>
          <a:solidFill>
            <a:schemeClr val="tx2">
              <a:lumMod val="20000"/>
              <a:lumOff val="80000"/>
              <a:alpha val="79000"/>
            </a:schemeClr>
          </a:solidFill>
          <a:ln w="19050">
            <a:solidFill>
              <a:srgbClr val="FFFF00"/>
            </a:solidFill>
            <a:miter lim="800000"/>
            <a:headEnd/>
            <a:tailEnd/>
          </a:ln>
          <a:effectLst/>
          <a:scene3d>
            <a:camera prst="orthographicFront"/>
            <a:lightRig rig="threePt" dir="t"/>
          </a:scene3d>
          <a:sp3d>
            <a:bevelT w="165100" prst="coolSlant"/>
          </a:sp3d>
        </p:spPr>
        <p:txBody>
          <a:bodyPr vert="horz" wrap="square" lIns="91440" tIns="45720" rIns="91440" bIns="45720" numCol="1" anchor="ctr" anchorCtr="0" compatLnSpc="1">
            <a:prstTxWarp prst="textNoShape">
              <a:avLst/>
            </a:prstTxWarp>
            <a:spAutoFit/>
          </a:bodyPr>
          <a:lstStyle/>
          <a:p>
            <a:pPr>
              <a:lnSpc>
                <a:spcPct val="150000"/>
              </a:lnSpc>
            </a:pPr>
            <a:r>
              <a:rPr lang="ru-RU" dirty="0" smtClean="0">
                <a:ea typeface="Times New Roman" pitchFamily="18" charset="0"/>
                <a:cs typeface="Arial" pitchFamily="34" charset="0"/>
              </a:rPr>
              <a:t>В Нидерландах при обслуживании участков покрытий из дренирующего асфальтобетона в зимний период времени используется система регулярного мониторинга, по результатам которой определяется:</a:t>
            </a:r>
          </a:p>
          <a:p>
            <a:pPr>
              <a:lnSpc>
                <a:spcPct val="150000"/>
              </a:lnSpc>
              <a:buFont typeface="Arial" pitchFamily="34" charset="0"/>
              <a:buChar char="•"/>
            </a:pPr>
            <a:r>
              <a:rPr lang="ru-RU" dirty="0" smtClean="0">
                <a:ea typeface="Times New Roman" pitchFamily="18" charset="0"/>
                <a:cs typeface="Arial" pitchFamily="34" charset="0"/>
              </a:rPr>
              <a:t> вид работ </a:t>
            </a:r>
          </a:p>
          <a:p>
            <a:pPr>
              <a:lnSpc>
                <a:spcPct val="150000"/>
              </a:lnSpc>
              <a:buFont typeface="Arial" pitchFamily="34" charset="0"/>
              <a:buChar char="•"/>
            </a:pPr>
            <a:r>
              <a:rPr lang="ru-RU" dirty="0" smtClean="0">
                <a:ea typeface="Times New Roman" pitchFamily="18" charset="0"/>
                <a:cs typeface="Arial" pitchFamily="34" charset="0"/>
              </a:rPr>
              <a:t>тип реагента и его количество</a:t>
            </a:r>
          </a:p>
          <a:p>
            <a:pPr>
              <a:lnSpc>
                <a:spcPct val="150000"/>
              </a:lnSpc>
              <a:buFont typeface="Arial" pitchFamily="34" charset="0"/>
              <a:buChar char="•"/>
            </a:pPr>
            <a:r>
              <a:rPr lang="ru-RU" dirty="0" smtClean="0">
                <a:ea typeface="Times New Roman" pitchFamily="18" charset="0"/>
                <a:cs typeface="Arial" pitchFamily="34" charset="0"/>
              </a:rPr>
              <a:t>прогнозируется дальнейшее поведение покрытия в зависимости от интенсивности движения и погодно-климатических условий. </a:t>
            </a:r>
          </a:p>
          <a:p>
            <a:pPr>
              <a:lnSpc>
                <a:spcPct val="150000"/>
              </a:lnSpc>
            </a:pPr>
            <a:endParaRPr lang="ru-RU" dirty="0" smtClean="0">
              <a:ea typeface="Times New Roman" pitchFamily="18" charset="0"/>
              <a:cs typeface="Arial" pitchFamily="34" charset="0"/>
            </a:endParaRPr>
          </a:p>
          <a:p>
            <a:pPr>
              <a:lnSpc>
                <a:spcPct val="150000"/>
              </a:lnSpc>
            </a:pPr>
            <a:r>
              <a:rPr lang="ru-RU" dirty="0" smtClean="0">
                <a:ea typeface="Times New Roman" pitchFamily="18" charset="0"/>
                <a:cs typeface="Arial" pitchFamily="34" charset="0"/>
              </a:rPr>
              <a:t>При обработке покрытий из дренирующего асфальтобетона эффективность от распространения реагентов будет в том случае, если работы будут выполнены не позже чем за </a:t>
            </a:r>
            <a:r>
              <a:rPr lang="ru-RU" dirty="0" smtClean="0">
                <a:solidFill>
                  <a:srgbClr val="FF0000"/>
                </a:solidFill>
                <a:ea typeface="Times New Roman" pitchFamily="18" charset="0"/>
                <a:cs typeface="Arial" pitchFamily="34" charset="0"/>
              </a:rPr>
              <a:t>60-90 минут.</a:t>
            </a:r>
            <a:endParaRPr lang="ru-RU" sz="2400" dirty="0" smtClean="0">
              <a:solidFill>
                <a:srgbClr val="FF0000"/>
              </a:solidFill>
              <a:cs typeface="Arial" pitchFamily="34" charset="0"/>
            </a:endParaRPr>
          </a:p>
          <a:p>
            <a:pPr lvl="0">
              <a:lnSpc>
                <a:spcPct val="150000"/>
              </a:lnSpc>
            </a:pPr>
            <a:endParaRPr lang="ru-RU" dirty="0" smtClean="0"/>
          </a:p>
        </p:txBody>
      </p:sp>
      <p:pic>
        <p:nvPicPr>
          <p:cNvPr id="7" name="Рисунок 6" descr="Netherlands.png"/>
          <p:cNvPicPr>
            <a:picLocks noChangeAspect="1"/>
          </p:cNvPicPr>
          <p:nvPr/>
        </p:nvPicPr>
        <p:blipFill>
          <a:blip r:embed="rId3" cstate="print"/>
          <a:stretch>
            <a:fillRect/>
          </a:stretch>
        </p:blipFill>
        <p:spPr>
          <a:xfrm>
            <a:off x="3347864" y="0"/>
            <a:ext cx="1944216" cy="145816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AutoShape 2061"/>
          <p:cNvSpPr>
            <a:spLocks noChangeArrowheads="1"/>
          </p:cNvSpPr>
          <p:nvPr/>
        </p:nvSpPr>
        <p:spPr bwMode="auto">
          <a:xfrm>
            <a:off x="107504" y="188640"/>
            <a:ext cx="8928992" cy="792088"/>
          </a:xfrm>
          <a:prstGeom prst="roundRect">
            <a:avLst>
              <a:gd name="adj" fmla="val 16667"/>
            </a:avLst>
          </a:prstGeom>
          <a:solidFill>
            <a:schemeClr val="tx1">
              <a:alpha val="86000"/>
            </a:schemeClr>
          </a:solidFill>
          <a:ln w="19050" algn="ctr">
            <a:solidFill>
              <a:srgbClr val="FFFF00"/>
            </a:solidFill>
            <a:round/>
            <a:headEnd/>
            <a:tailEnd/>
          </a:ln>
          <a:scene3d>
            <a:camera prst="orthographicFront"/>
            <a:lightRig rig="threePt" dir="t"/>
          </a:scene3d>
          <a:sp3d prstMaterial="softEdge">
            <a:bevelT w="165100" prst="coolSlant"/>
          </a:sp3d>
        </p:spPr>
        <p:txBody>
          <a:bodyPr anchor="ctr"/>
          <a:lstStyle/>
          <a:p>
            <a:pPr algn="ctr"/>
            <a:r>
              <a:rPr lang="ru-RU" sz="2000" dirty="0" smtClean="0">
                <a:solidFill>
                  <a:schemeClr val="bg1"/>
                </a:solidFill>
              </a:rPr>
              <a:t>Требования к химическим </a:t>
            </a:r>
            <a:r>
              <a:rPr lang="ru-RU" sz="2000" dirty="0" err="1" smtClean="0">
                <a:solidFill>
                  <a:schemeClr val="bg1"/>
                </a:solidFill>
              </a:rPr>
              <a:t>противогололедным</a:t>
            </a:r>
            <a:r>
              <a:rPr lang="ru-RU" sz="2000" dirty="0" smtClean="0">
                <a:solidFill>
                  <a:schemeClr val="bg1"/>
                </a:solidFill>
              </a:rPr>
              <a:t> материалам, применяемым для борьбы с зимней скользкостью по СТО </a:t>
            </a:r>
            <a:r>
              <a:rPr lang="ru-RU" sz="2000" dirty="0" err="1" smtClean="0">
                <a:solidFill>
                  <a:schemeClr val="bg1"/>
                </a:solidFill>
              </a:rPr>
              <a:t>Автодор</a:t>
            </a:r>
            <a:endParaRPr lang="ru-RU" sz="2000" dirty="0" smtClean="0">
              <a:solidFill>
                <a:schemeClr val="bg1"/>
              </a:solidFill>
            </a:endParaRPr>
          </a:p>
        </p:txBody>
      </p:sp>
      <p:graphicFrame>
        <p:nvGraphicFramePr>
          <p:cNvPr id="5" name="Таблица 4"/>
          <p:cNvGraphicFramePr>
            <a:graphicFrameLocks noGrp="1"/>
          </p:cNvGraphicFramePr>
          <p:nvPr/>
        </p:nvGraphicFramePr>
        <p:xfrm>
          <a:off x="179512" y="1052736"/>
          <a:ext cx="8856982" cy="5579584"/>
        </p:xfrm>
        <a:graphic>
          <a:graphicData uri="http://schemas.openxmlformats.org/drawingml/2006/table">
            <a:tbl>
              <a:tblPr>
                <a:tableStyleId>{08FB837D-C827-4EFA-A057-4D05807E0F7C}</a:tableStyleId>
              </a:tblPr>
              <a:tblGrid>
                <a:gridCol w="4968550"/>
                <a:gridCol w="1944216"/>
                <a:gridCol w="1944216"/>
              </a:tblGrid>
              <a:tr h="161715">
                <a:tc rowSpan="2">
                  <a:txBody>
                    <a:bodyPr/>
                    <a:lstStyle/>
                    <a:p>
                      <a:pPr algn="ctr">
                        <a:lnSpc>
                          <a:spcPct val="115000"/>
                        </a:lnSpc>
                        <a:spcAft>
                          <a:spcPts val="0"/>
                        </a:spcAft>
                      </a:pPr>
                      <a:r>
                        <a:rPr lang="ru-RU" sz="1000" dirty="0"/>
                        <a:t>Наименование показателей</a:t>
                      </a:r>
                      <a:endParaRPr lang="ru-RU" sz="1000" dirty="0">
                        <a:latin typeface="Calibri"/>
                        <a:ea typeface="Calibri"/>
                        <a:cs typeface="Times New Roman"/>
                      </a:endParaRPr>
                    </a:p>
                  </a:txBody>
                  <a:tcPr marL="11648" marR="11648" marT="0" marB="0" anchor="ctr"/>
                </a:tc>
                <a:tc gridSpan="2">
                  <a:txBody>
                    <a:bodyPr/>
                    <a:lstStyle/>
                    <a:p>
                      <a:pPr algn="ctr">
                        <a:lnSpc>
                          <a:spcPct val="115000"/>
                        </a:lnSpc>
                        <a:spcAft>
                          <a:spcPts val="0"/>
                        </a:spcAft>
                      </a:pPr>
                      <a:r>
                        <a:rPr lang="ru-RU" sz="1000"/>
                        <a:t>Норма</a:t>
                      </a:r>
                      <a:endParaRPr lang="ru-RU" sz="1000">
                        <a:latin typeface="Calibri"/>
                        <a:ea typeface="Calibri"/>
                        <a:cs typeface="Times New Roman"/>
                      </a:endParaRPr>
                    </a:p>
                  </a:txBody>
                  <a:tcPr marL="11648" marR="11648" marT="0" marB="0" anchor="ctr"/>
                </a:tc>
                <a:tc hMerge="1">
                  <a:txBody>
                    <a:bodyPr/>
                    <a:lstStyle/>
                    <a:p>
                      <a:endParaRPr lang="ru-RU"/>
                    </a:p>
                  </a:txBody>
                  <a:tcPr/>
                </a:tc>
              </a:tr>
              <a:tr h="160610">
                <a:tc vMerge="1">
                  <a:txBody>
                    <a:bodyPr/>
                    <a:lstStyle/>
                    <a:p>
                      <a:endParaRPr lang="ru-RU"/>
                    </a:p>
                  </a:txBody>
                  <a:tcPr/>
                </a:tc>
                <a:tc>
                  <a:txBody>
                    <a:bodyPr/>
                    <a:lstStyle/>
                    <a:p>
                      <a:pPr algn="ctr">
                        <a:lnSpc>
                          <a:spcPct val="115000"/>
                        </a:lnSpc>
                        <a:spcAft>
                          <a:spcPts val="0"/>
                        </a:spcAft>
                      </a:pPr>
                      <a:r>
                        <a:rPr lang="ru-RU" sz="1000"/>
                        <a:t>Твердые</a:t>
                      </a:r>
                      <a:endParaRPr lang="ru-RU" sz="1000">
                        <a:latin typeface="Calibri"/>
                        <a:ea typeface="Calibri"/>
                        <a:cs typeface="Times New Roman"/>
                      </a:endParaRPr>
                    </a:p>
                  </a:txBody>
                  <a:tcPr marL="11648" marR="11648" marT="0" marB="0" anchor="ctr"/>
                </a:tc>
                <a:tc>
                  <a:txBody>
                    <a:bodyPr/>
                    <a:lstStyle/>
                    <a:p>
                      <a:pPr algn="ctr">
                        <a:lnSpc>
                          <a:spcPct val="115000"/>
                        </a:lnSpc>
                        <a:spcAft>
                          <a:spcPts val="0"/>
                        </a:spcAft>
                      </a:pPr>
                      <a:r>
                        <a:rPr lang="ru-RU" sz="1000"/>
                        <a:t>Жидкие</a:t>
                      </a:r>
                      <a:endParaRPr lang="ru-RU" sz="1000">
                        <a:latin typeface="Calibri"/>
                        <a:ea typeface="Calibri"/>
                        <a:cs typeface="Times New Roman"/>
                      </a:endParaRPr>
                    </a:p>
                  </a:txBody>
                  <a:tcPr marL="11648" marR="11648" marT="0" marB="0" anchor="ctr"/>
                </a:tc>
              </a:tr>
              <a:tr h="203738">
                <a:tc gridSpan="3">
                  <a:txBody>
                    <a:bodyPr/>
                    <a:lstStyle/>
                    <a:p>
                      <a:pPr algn="ctr">
                        <a:lnSpc>
                          <a:spcPct val="115000"/>
                        </a:lnSpc>
                        <a:spcAft>
                          <a:spcPts val="0"/>
                        </a:spcAft>
                      </a:pPr>
                      <a:r>
                        <a:rPr lang="ru-RU" sz="1000" dirty="0" smtClean="0"/>
                        <a:t>Органолептические:</a:t>
                      </a:r>
                      <a:endParaRPr lang="ru-RU" sz="1000" dirty="0">
                        <a:latin typeface="Calibri"/>
                        <a:ea typeface="Calibri"/>
                        <a:cs typeface="Times New Roman"/>
                      </a:endParaRPr>
                    </a:p>
                  </a:txBody>
                  <a:tcPr marL="11648" marR="11648" marT="0" marB="0"/>
                </a:tc>
                <a:tc hMerge="1">
                  <a:txBody>
                    <a:bodyPr/>
                    <a:lstStyle/>
                    <a:p>
                      <a:pPr algn="ctr">
                        <a:lnSpc>
                          <a:spcPct val="115000"/>
                        </a:lnSpc>
                        <a:spcAft>
                          <a:spcPts val="0"/>
                        </a:spcAft>
                      </a:pPr>
                      <a:endParaRPr lang="ru-RU" sz="1000" dirty="0">
                        <a:latin typeface="Calibri"/>
                        <a:ea typeface="Calibri"/>
                        <a:cs typeface="Times New Roman"/>
                      </a:endParaRPr>
                    </a:p>
                  </a:txBody>
                  <a:tcPr marL="11648" marR="116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algn="ctr">
                        <a:lnSpc>
                          <a:spcPct val="115000"/>
                        </a:lnSpc>
                        <a:spcAft>
                          <a:spcPts val="0"/>
                        </a:spcAft>
                      </a:pPr>
                      <a:endParaRPr lang="ru-RU" sz="1000" dirty="0">
                        <a:latin typeface="Calibri"/>
                        <a:ea typeface="Calibri"/>
                        <a:cs typeface="Times New Roman"/>
                      </a:endParaRPr>
                    </a:p>
                  </a:txBody>
                  <a:tcPr marL="11648" marR="116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32093">
                <a:tc>
                  <a:txBody>
                    <a:bodyPr/>
                    <a:lstStyle/>
                    <a:p>
                      <a:pPr algn="just">
                        <a:lnSpc>
                          <a:spcPct val="115000"/>
                        </a:lnSpc>
                        <a:spcAft>
                          <a:spcPts val="0"/>
                        </a:spcAft>
                      </a:pPr>
                      <a:r>
                        <a:rPr lang="ru-RU" sz="1000"/>
                        <a:t>1. Состояние</a:t>
                      </a:r>
                      <a:endParaRPr lang="ru-RU" sz="1000">
                        <a:latin typeface="Calibri"/>
                        <a:ea typeface="Calibri"/>
                        <a:cs typeface="Times New Roman"/>
                      </a:endParaRPr>
                    </a:p>
                  </a:txBody>
                  <a:tcPr marL="11648" marR="11648" marT="0" marB="0"/>
                </a:tc>
                <a:tc>
                  <a:txBody>
                    <a:bodyPr/>
                    <a:lstStyle/>
                    <a:p>
                      <a:pPr algn="ctr">
                        <a:lnSpc>
                          <a:spcPct val="115000"/>
                        </a:lnSpc>
                        <a:spcAft>
                          <a:spcPts val="0"/>
                        </a:spcAft>
                      </a:pPr>
                      <a:r>
                        <a:rPr lang="ru-RU" sz="1000"/>
                        <a:t>гранулы, кристаллы, чешуйки</a:t>
                      </a:r>
                      <a:endParaRPr lang="ru-RU" sz="1000">
                        <a:latin typeface="Calibri"/>
                        <a:ea typeface="Calibri"/>
                        <a:cs typeface="Times New Roman"/>
                      </a:endParaRPr>
                    </a:p>
                  </a:txBody>
                  <a:tcPr marL="11648" marR="11648" marT="0" marB="0"/>
                </a:tc>
                <a:tc>
                  <a:txBody>
                    <a:bodyPr/>
                    <a:lstStyle/>
                    <a:p>
                      <a:pPr algn="ctr">
                        <a:lnSpc>
                          <a:spcPct val="115000"/>
                        </a:lnSpc>
                        <a:spcAft>
                          <a:spcPts val="0"/>
                        </a:spcAft>
                      </a:pPr>
                      <a:r>
                        <a:rPr lang="ru-RU" sz="1000"/>
                        <a:t>водный раствор без механических включений, осадка и взвеси</a:t>
                      </a:r>
                      <a:endParaRPr lang="ru-RU" sz="1000">
                        <a:latin typeface="Calibri"/>
                        <a:ea typeface="Calibri"/>
                        <a:cs typeface="Times New Roman"/>
                      </a:endParaRPr>
                    </a:p>
                  </a:txBody>
                  <a:tcPr marL="11648" marR="11648" marT="0" marB="0"/>
                </a:tc>
              </a:tr>
              <a:tr h="536745">
                <a:tc>
                  <a:txBody>
                    <a:bodyPr/>
                    <a:lstStyle/>
                    <a:p>
                      <a:pPr algn="just">
                        <a:lnSpc>
                          <a:spcPct val="115000"/>
                        </a:lnSpc>
                        <a:spcAft>
                          <a:spcPts val="0"/>
                        </a:spcAft>
                      </a:pPr>
                      <a:r>
                        <a:rPr lang="ru-RU" sz="1000"/>
                        <a:t>2. Цвет</a:t>
                      </a:r>
                      <a:endParaRPr lang="ru-RU" sz="1000">
                        <a:latin typeface="Calibri"/>
                        <a:ea typeface="Calibri"/>
                        <a:cs typeface="Times New Roman"/>
                      </a:endParaRPr>
                    </a:p>
                  </a:txBody>
                  <a:tcPr marL="11648" marR="11648" marT="0" marB="0"/>
                </a:tc>
                <a:tc>
                  <a:txBody>
                    <a:bodyPr/>
                    <a:lstStyle/>
                    <a:p>
                      <a:pPr algn="ctr">
                        <a:lnSpc>
                          <a:spcPct val="115000"/>
                        </a:lnSpc>
                        <a:spcAft>
                          <a:spcPts val="0"/>
                        </a:spcAft>
                      </a:pPr>
                      <a:r>
                        <a:rPr lang="ru-RU" sz="1000" dirty="0"/>
                        <a:t>от белого до светло-серого (допускается светло-коричневый, светло-розовый)</a:t>
                      </a:r>
                      <a:endParaRPr lang="ru-RU" sz="1000" dirty="0">
                        <a:latin typeface="Calibri"/>
                        <a:ea typeface="Calibri"/>
                        <a:cs typeface="Times New Roman"/>
                      </a:endParaRPr>
                    </a:p>
                  </a:txBody>
                  <a:tcPr marL="11648" marR="11648" marT="0" marB="0"/>
                </a:tc>
                <a:tc>
                  <a:txBody>
                    <a:bodyPr/>
                    <a:lstStyle/>
                    <a:p>
                      <a:pPr algn="ctr">
                        <a:lnSpc>
                          <a:spcPct val="115000"/>
                        </a:lnSpc>
                        <a:spcAft>
                          <a:spcPts val="0"/>
                        </a:spcAft>
                      </a:pPr>
                      <a:r>
                        <a:rPr lang="ru-RU" sz="1000"/>
                        <a:t>светлый, прозрачный (допускается со слабой окраской желтого или голубого цвета)</a:t>
                      </a:r>
                      <a:endParaRPr lang="ru-RU" sz="1000">
                        <a:latin typeface="Calibri"/>
                        <a:ea typeface="Calibri"/>
                        <a:cs typeface="Times New Roman"/>
                      </a:endParaRPr>
                    </a:p>
                  </a:txBody>
                  <a:tcPr marL="11648" marR="11648" marT="0" marB="0"/>
                </a:tc>
              </a:tr>
              <a:tr h="332093">
                <a:tc>
                  <a:txBody>
                    <a:bodyPr/>
                    <a:lstStyle/>
                    <a:p>
                      <a:pPr algn="just">
                        <a:lnSpc>
                          <a:spcPct val="115000"/>
                        </a:lnSpc>
                        <a:spcAft>
                          <a:spcPts val="0"/>
                        </a:spcAft>
                      </a:pPr>
                      <a:r>
                        <a:rPr lang="ru-RU" sz="1000"/>
                        <a:t>3. Запах</a:t>
                      </a:r>
                      <a:endParaRPr lang="ru-RU" sz="1000">
                        <a:latin typeface="Calibri"/>
                        <a:ea typeface="Calibri"/>
                        <a:cs typeface="Times New Roman"/>
                      </a:endParaRPr>
                    </a:p>
                  </a:txBody>
                  <a:tcPr marL="11648" marR="11648" marT="0" marB="0"/>
                </a:tc>
                <a:tc>
                  <a:txBody>
                    <a:bodyPr/>
                    <a:lstStyle/>
                    <a:p>
                      <a:pPr algn="ctr">
                        <a:lnSpc>
                          <a:spcPct val="115000"/>
                        </a:lnSpc>
                        <a:spcAft>
                          <a:spcPts val="0"/>
                        </a:spcAft>
                      </a:pPr>
                      <a:r>
                        <a:rPr lang="ru-RU" sz="1000" dirty="0"/>
                        <a:t>отсутствует (для населенных пунктов)</a:t>
                      </a:r>
                      <a:endParaRPr lang="ru-RU" sz="1000" dirty="0">
                        <a:latin typeface="Calibri"/>
                        <a:ea typeface="Calibri"/>
                        <a:cs typeface="Times New Roman"/>
                      </a:endParaRPr>
                    </a:p>
                  </a:txBody>
                  <a:tcPr marL="11648" marR="11648" marT="0" marB="0"/>
                </a:tc>
                <a:tc>
                  <a:txBody>
                    <a:bodyPr/>
                    <a:lstStyle/>
                    <a:p>
                      <a:pPr algn="ctr">
                        <a:lnSpc>
                          <a:spcPct val="115000"/>
                        </a:lnSpc>
                        <a:spcAft>
                          <a:spcPts val="0"/>
                        </a:spcAft>
                      </a:pPr>
                      <a:r>
                        <a:rPr lang="ru-RU" sz="1000"/>
                        <a:t>отсутствует (для населенных пунктов)</a:t>
                      </a:r>
                      <a:endParaRPr lang="ru-RU" sz="1000">
                        <a:latin typeface="Calibri"/>
                        <a:ea typeface="Calibri"/>
                        <a:cs typeface="Times New Roman"/>
                      </a:endParaRPr>
                    </a:p>
                  </a:txBody>
                  <a:tcPr marL="11648" marR="11648" marT="0" marB="0"/>
                </a:tc>
              </a:tr>
              <a:tr h="161715">
                <a:tc gridSpan="3">
                  <a:txBody>
                    <a:bodyPr/>
                    <a:lstStyle/>
                    <a:p>
                      <a:pPr algn="ctr">
                        <a:lnSpc>
                          <a:spcPct val="115000"/>
                        </a:lnSpc>
                        <a:spcAft>
                          <a:spcPts val="0"/>
                        </a:spcAft>
                      </a:pPr>
                      <a:r>
                        <a:rPr lang="ru-RU" sz="1000" dirty="0"/>
                        <a:t>Физико-химические</a:t>
                      </a:r>
                      <a:r>
                        <a:rPr lang="ru-RU" sz="1000" dirty="0" smtClean="0"/>
                        <a:t>:</a:t>
                      </a:r>
                      <a:r>
                        <a:rPr lang="ru-RU" sz="1000" dirty="0"/>
                        <a:t> </a:t>
                      </a:r>
                      <a:endParaRPr lang="ru-RU" sz="1000" dirty="0">
                        <a:latin typeface="Calibri"/>
                        <a:ea typeface="Calibri"/>
                        <a:cs typeface="Times New Roman"/>
                      </a:endParaRPr>
                    </a:p>
                  </a:txBody>
                  <a:tcPr marL="11648" marR="11648" marT="0" marB="0"/>
                </a:tc>
                <a:tc hMerge="1">
                  <a:txBody>
                    <a:bodyPr/>
                    <a:lstStyle/>
                    <a:p>
                      <a:pPr algn="just">
                        <a:lnSpc>
                          <a:spcPct val="115000"/>
                        </a:lnSpc>
                        <a:spcAft>
                          <a:spcPts val="0"/>
                        </a:spcAft>
                      </a:pPr>
                      <a:endParaRPr lang="ru-RU" sz="1000">
                        <a:latin typeface="Calibri"/>
                        <a:ea typeface="Calibri"/>
                        <a:cs typeface="Times New Roman"/>
                      </a:endParaRPr>
                    </a:p>
                  </a:txBody>
                  <a:tcPr marL="11648" marR="116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algn="just">
                        <a:lnSpc>
                          <a:spcPct val="115000"/>
                        </a:lnSpc>
                        <a:spcAft>
                          <a:spcPts val="0"/>
                        </a:spcAft>
                      </a:pPr>
                      <a:endParaRPr lang="ru-RU" sz="1000" dirty="0">
                        <a:latin typeface="Calibri"/>
                        <a:ea typeface="Calibri"/>
                        <a:cs typeface="Times New Roman"/>
                      </a:endParaRPr>
                    </a:p>
                  </a:txBody>
                  <a:tcPr marL="11648" marR="116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61715">
                <a:tc>
                  <a:txBody>
                    <a:bodyPr/>
                    <a:lstStyle/>
                    <a:p>
                      <a:pPr algn="just">
                        <a:lnSpc>
                          <a:spcPct val="115000"/>
                        </a:lnSpc>
                        <a:spcAft>
                          <a:spcPts val="0"/>
                        </a:spcAft>
                      </a:pPr>
                      <a:r>
                        <a:rPr lang="ru-RU" sz="1000"/>
                        <a:t>4. Зерновой состав, %</a:t>
                      </a:r>
                      <a:endParaRPr lang="ru-RU" sz="1000">
                        <a:latin typeface="Calibri"/>
                        <a:ea typeface="Calibri"/>
                        <a:cs typeface="Times New Roman"/>
                      </a:endParaRPr>
                    </a:p>
                  </a:txBody>
                  <a:tcPr marL="11648" marR="11648" marT="0" marB="0"/>
                </a:tc>
                <a:tc>
                  <a:txBody>
                    <a:bodyPr/>
                    <a:lstStyle/>
                    <a:p>
                      <a:pPr algn="ctr">
                        <a:lnSpc>
                          <a:spcPct val="115000"/>
                        </a:lnSpc>
                        <a:spcAft>
                          <a:spcPts val="0"/>
                        </a:spcAft>
                      </a:pPr>
                      <a:r>
                        <a:rPr lang="ru-RU" sz="1000" dirty="0"/>
                        <a:t> </a:t>
                      </a:r>
                      <a:endParaRPr lang="ru-RU" sz="1000" dirty="0">
                        <a:latin typeface="Calibri"/>
                        <a:ea typeface="Calibri"/>
                        <a:cs typeface="Times New Roman"/>
                      </a:endParaRPr>
                    </a:p>
                  </a:txBody>
                  <a:tcPr marL="11648" marR="11648" marT="0" marB="0"/>
                </a:tc>
                <a:tc>
                  <a:txBody>
                    <a:bodyPr/>
                    <a:lstStyle/>
                    <a:p>
                      <a:pPr algn="ctr">
                        <a:lnSpc>
                          <a:spcPct val="115000"/>
                        </a:lnSpc>
                        <a:spcAft>
                          <a:spcPts val="0"/>
                        </a:spcAft>
                      </a:pPr>
                      <a:r>
                        <a:rPr lang="ru-RU" sz="1000"/>
                        <a:t> </a:t>
                      </a:r>
                      <a:endParaRPr lang="ru-RU" sz="1000">
                        <a:latin typeface="Calibri"/>
                        <a:ea typeface="Calibri"/>
                        <a:cs typeface="Times New Roman"/>
                      </a:endParaRPr>
                    </a:p>
                  </a:txBody>
                  <a:tcPr marL="11648" marR="11648" marT="0" marB="0"/>
                </a:tc>
              </a:tr>
              <a:tr h="161715">
                <a:tc>
                  <a:txBody>
                    <a:bodyPr/>
                    <a:lstStyle/>
                    <a:p>
                      <a:pPr algn="just">
                        <a:lnSpc>
                          <a:spcPct val="115000"/>
                        </a:lnSpc>
                        <a:spcAft>
                          <a:spcPts val="0"/>
                        </a:spcAft>
                      </a:pPr>
                      <a:r>
                        <a:rPr lang="ru-RU" sz="1000"/>
                        <a:t>Массовая доля частиц размером:</a:t>
                      </a:r>
                      <a:endParaRPr lang="ru-RU" sz="1000">
                        <a:latin typeface="Calibri"/>
                        <a:ea typeface="Calibri"/>
                        <a:cs typeface="Times New Roman"/>
                      </a:endParaRPr>
                    </a:p>
                  </a:txBody>
                  <a:tcPr marL="11648" marR="11648" marT="0" marB="0"/>
                </a:tc>
                <a:tc>
                  <a:txBody>
                    <a:bodyPr/>
                    <a:lstStyle/>
                    <a:p>
                      <a:pPr algn="ctr">
                        <a:lnSpc>
                          <a:spcPct val="115000"/>
                        </a:lnSpc>
                        <a:spcAft>
                          <a:spcPts val="0"/>
                        </a:spcAft>
                      </a:pPr>
                      <a:r>
                        <a:rPr lang="ru-RU" sz="1000" dirty="0"/>
                        <a:t> </a:t>
                      </a:r>
                      <a:endParaRPr lang="ru-RU" sz="1000" dirty="0">
                        <a:latin typeface="Calibri"/>
                        <a:ea typeface="Calibri"/>
                        <a:cs typeface="Times New Roman"/>
                      </a:endParaRPr>
                    </a:p>
                  </a:txBody>
                  <a:tcPr marL="11648" marR="11648" marT="0" marB="0"/>
                </a:tc>
                <a:tc>
                  <a:txBody>
                    <a:bodyPr/>
                    <a:lstStyle/>
                    <a:p>
                      <a:pPr algn="ctr">
                        <a:lnSpc>
                          <a:spcPct val="115000"/>
                        </a:lnSpc>
                        <a:spcAft>
                          <a:spcPts val="0"/>
                        </a:spcAft>
                      </a:pPr>
                      <a:r>
                        <a:rPr lang="ru-RU" sz="1000"/>
                        <a:t> </a:t>
                      </a:r>
                      <a:endParaRPr lang="ru-RU" sz="1000">
                        <a:latin typeface="Calibri"/>
                        <a:ea typeface="Calibri"/>
                        <a:cs typeface="Times New Roman"/>
                      </a:endParaRPr>
                    </a:p>
                  </a:txBody>
                  <a:tcPr marL="11648" marR="11648" marT="0" marB="0"/>
                </a:tc>
              </a:tr>
              <a:tr h="161715">
                <a:tc>
                  <a:txBody>
                    <a:bodyPr/>
                    <a:lstStyle/>
                    <a:p>
                      <a:pPr algn="just">
                        <a:lnSpc>
                          <a:spcPct val="115000"/>
                        </a:lnSpc>
                        <a:spcAft>
                          <a:spcPts val="0"/>
                        </a:spcAft>
                      </a:pPr>
                      <a:r>
                        <a:rPr lang="ru-RU" sz="1000"/>
                        <a:t>- св. 10 мм</a:t>
                      </a:r>
                      <a:endParaRPr lang="ru-RU" sz="1000">
                        <a:latin typeface="Calibri"/>
                        <a:ea typeface="Calibri"/>
                        <a:cs typeface="Times New Roman"/>
                      </a:endParaRPr>
                    </a:p>
                  </a:txBody>
                  <a:tcPr marL="11648" marR="11648" marT="0" marB="0"/>
                </a:tc>
                <a:tc>
                  <a:txBody>
                    <a:bodyPr/>
                    <a:lstStyle/>
                    <a:p>
                      <a:pPr algn="ctr">
                        <a:lnSpc>
                          <a:spcPct val="115000"/>
                        </a:lnSpc>
                        <a:spcAft>
                          <a:spcPts val="0"/>
                        </a:spcAft>
                      </a:pPr>
                      <a:r>
                        <a:rPr lang="ru-RU" sz="1000"/>
                        <a:t>не допускается</a:t>
                      </a:r>
                      <a:endParaRPr lang="ru-RU" sz="1000">
                        <a:latin typeface="Calibri"/>
                        <a:ea typeface="Calibri"/>
                        <a:cs typeface="Times New Roman"/>
                      </a:endParaRPr>
                    </a:p>
                  </a:txBody>
                  <a:tcPr marL="11648" marR="11648" marT="0" marB="0"/>
                </a:tc>
                <a:tc>
                  <a:txBody>
                    <a:bodyPr/>
                    <a:lstStyle/>
                    <a:p>
                      <a:pPr algn="ctr">
                        <a:lnSpc>
                          <a:spcPct val="115000"/>
                        </a:lnSpc>
                        <a:spcAft>
                          <a:spcPts val="0"/>
                        </a:spcAft>
                      </a:pPr>
                      <a:r>
                        <a:rPr lang="ru-RU" sz="1000" dirty="0"/>
                        <a:t>-</a:t>
                      </a:r>
                      <a:endParaRPr lang="ru-RU" sz="1000" dirty="0">
                        <a:latin typeface="Calibri"/>
                        <a:ea typeface="Calibri"/>
                        <a:cs typeface="Times New Roman"/>
                      </a:endParaRPr>
                    </a:p>
                  </a:txBody>
                  <a:tcPr marL="11648" marR="11648" marT="0" marB="0"/>
                </a:tc>
              </a:tr>
              <a:tr h="161715">
                <a:tc>
                  <a:txBody>
                    <a:bodyPr/>
                    <a:lstStyle/>
                    <a:p>
                      <a:pPr algn="just">
                        <a:lnSpc>
                          <a:spcPct val="115000"/>
                        </a:lnSpc>
                        <a:spcAft>
                          <a:spcPts val="0"/>
                        </a:spcAft>
                      </a:pPr>
                      <a:r>
                        <a:rPr lang="ru-RU" sz="1000"/>
                        <a:t>- св. 5 мм до 10 мм вкл., не более</a:t>
                      </a:r>
                      <a:endParaRPr lang="ru-RU" sz="1000">
                        <a:latin typeface="Calibri"/>
                        <a:ea typeface="Calibri"/>
                        <a:cs typeface="Times New Roman"/>
                      </a:endParaRPr>
                    </a:p>
                  </a:txBody>
                  <a:tcPr marL="11648" marR="11648" marT="0" marB="0"/>
                </a:tc>
                <a:tc>
                  <a:txBody>
                    <a:bodyPr/>
                    <a:lstStyle/>
                    <a:p>
                      <a:pPr algn="ctr">
                        <a:lnSpc>
                          <a:spcPct val="115000"/>
                        </a:lnSpc>
                        <a:spcAft>
                          <a:spcPts val="0"/>
                        </a:spcAft>
                      </a:pPr>
                      <a:r>
                        <a:rPr lang="ru-RU" sz="1000"/>
                        <a:t>10</a:t>
                      </a:r>
                      <a:endParaRPr lang="ru-RU" sz="1000">
                        <a:latin typeface="Calibri"/>
                        <a:ea typeface="Calibri"/>
                        <a:cs typeface="Times New Roman"/>
                      </a:endParaRPr>
                    </a:p>
                  </a:txBody>
                  <a:tcPr marL="11648" marR="11648" marT="0" marB="0"/>
                </a:tc>
                <a:tc>
                  <a:txBody>
                    <a:bodyPr/>
                    <a:lstStyle/>
                    <a:p>
                      <a:pPr algn="ctr">
                        <a:lnSpc>
                          <a:spcPct val="115000"/>
                        </a:lnSpc>
                        <a:spcAft>
                          <a:spcPts val="0"/>
                        </a:spcAft>
                      </a:pPr>
                      <a:r>
                        <a:rPr lang="ru-RU" sz="1000" dirty="0"/>
                        <a:t>-</a:t>
                      </a:r>
                      <a:endParaRPr lang="ru-RU" sz="1000" dirty="0">
                        <a:latin typeface="Calibri"/>
                        <a:ea typeface="Calibri"/>
                        <a:cs typeface="Times New Roman"/>
                      </a:endParaRPr>
                    </a:p>
                  </a:txBody>
                  <a:tcPr marL="11648" marR="11648" marT="0" marB="0"/>
                </a:tc>
              </a:tr>
              <a:tr h="161715">
                <a:tc>
                  <a:txBody>
                    <a:bodyPr/>
                    <a:lstStyle/>
                    <a:p>
                      <a:pPr algn="just">
                        <a:lnSpc>
                          <a:spcPct val="115000"/>
                        </a:lnSpc>
                        <a:spcAft>
                          <a:spcPts val="0"/>
                        </a:spcAft>
                      </a:pPr>
                      <a:r>
                        <a:rPr lang="ru-RU" sz="1000"/>
                        <a:t>- св. 1 мм до 5 мм вкл., не менее</a:t>
                      </a:r>
                      <a:endParaRPr lang="ru-RU" sz="1000">
                        <a:latin typeface="Calibri"/>
                        <a:ea typeface="Calibri"/>
                        <a:cs typeface="Times New Roman"/>
                      </a:endParaRPr>
                    </a:p>
                  </a:txBody>
                  <a:tcPr marL="11648" marR="11648" marT="0" marB="0"/>
                </a:tc>
                <a:tc>
                  <a:txBody>
                    <a:bodyPr/>
                    <a:lstStyle/>
                    <a:p>
                      <a:pPr algn="ctr">
                        <a:lnSpc>
                          <a:spcPct val="115000"/>
                        </a:lnSpc>
                        <a:spcAft>
                          <a:spcPts val="0"/>
                        </a:spcAft>
                      </a:pPr>
                      <a:r>
                        <a:rPr lang="ru-RU" sz="1000"/>
                        <a:t>75</a:t>
                      </a:r>
                      <a:endParaRPr lang="ru-RU" sz="1000">
                        <a:latin typeface="Calibri"/>
                        <a:ea typeface="Calibri"/>
                        <a:cs typeface="Times New Roman"/>
                      </a:endParaRPr>
                    </a:p>
                  </a:txBody>
                  <a:tcPr marL="11648" marR="11648" marT="0" marB="0"/>
                </a:tc>
                <a:tc>
                  <a:txBody>
                    <a:bodyPr/>
                    <a:lstStyle/>
                    <a:p>
                      <a:pPr algn="ctr">
                        <a:lnSpc>
                          <a:spcPct val="115000"/>
                        </a:lnSpc>
                        <a:spcAft>
                          <a:spcPts val="0"/>
                        </a:spcAft>
                      </a:pPr>
                      <a:r>
                        <a:rPr lang="ru-RU" sz="1000"/>
                        <a:t>-</a:t>
                      </a:r>
                      <a:endParaRPr lang="ru-RU" sz="1000">
                        <a:latin typeface="Calibri"/>
                        <a:ea typeface="Calibri"/>
                        <a:cs typeface="Times New Roman"/>
                      </a:endParaRPr>
                    </a:p>
                  </a:txBody>
                  <a:tcPr marL="11648" marR="11648" marT="0" marB="0"/>
                </a:tc>
              </a:tr>
              <a:tr h="161715">
                <a:tc>
                  <a:txBody>
                    <a:bodyPr/>
                    <a:lstStyle/>
                    <a:p>
                      <a:pPr algn="just">
                        <a:lnSpc>
                          <a:spcPct val="115000"/>
                        </a:lnSpc>
                        <a:spcAft>
                          <a:spcPts val="0"/>
                        </a:spcAft>
                      </a:pPr>
                      <a:r>
                        <a:rPr lang="ru-RU" sz="1000"/>
                        <a:t>- 1 мм и менее, не более</a:t>
                      </a:r>
                      <a:endParaRPr lang="ru-RU" sz="1000">
                        <a:latin typeface="Calibri"/>
                        <a:ea typeface="Calibri"/>
                        <a:cs typeface="Times New Roman"/>
                      </a:endParaRPr>
                    </a:p>
                  </a:txBody>
                  <a:tcPr marL="11648" marR="11648" marT="0" marB="0"/>
                </a:tc>
                <a:tc>
                  <a:txBody>
                    <a:bodyPr/>
                    <a:lstStyle/>
                    <a:p>
                      <a:pPr algn="ctr">
                        <a:lnSpc>
                          <a:spcPct val="115000"/>
                        </a:lnSpc>
                        <a:spcAft>
                          <a:spcPts val="0"/>
                        </a:spcAft>
                      </a:pPr>
                      <a:r>
                        <a:rPr lang="ru-RU" sz="1000"/>
                        <a:t>15</a:t>
                      </a:r>
                      <a:endParaRPr lang="ru-RU" sz="1000">
                        <a:latin typeface="Calibri"/>
                        <a:ea typeface="Calibri"/>
                        <a:cs typeface="Times New Roman"/>
                      </a:endParaRPr>
                    </a:p>
                  </a:txBody>
                  <a:tcPr marL="11648" marR="11648" marT="0" marB="0"/>
                </a:tc>
                <a:tc>
                  <a:txBody>
                    <a:bodyPr/>
                    <a:lstStyle/>
                    <a:p>
                      <a:pPr algn="ctr">
                        <a:lnSpc>
                          <a:spcPct val="115000"/>
                        </a:lnSpc>
                        <a:spcAft>
                          <a:spcPts val="0"/>
                        </a:spcAft>
                      </a:pPr>
                      <a:r>
                        <a:rPr lang="ru-RU" sz="1000"/>
                        <a:t>-</a:t>
                      </a:r>
                      <a:endParaRPr lang="ru-RU" sz="1000">
                        <a:latin typeface="Calibri"/>
                        <a:ea typeface="Calibri"/>
                        <a:cs typeface="Times New Roman"/>
                      </a:endParaRPr>
                    </a:p>
                  </a:txBody>
                  <a:tcPr marL="11648" marR="11648" marT="0" marB="0"/>
                </a:tc>
              </a:tr>
              <a:tr h="214697">
                <a:tc>
                  <a:txBody>
                    <a:bodyPr/>
                    <a:lstStyle/>
                    <a:p>
                      <a:pPr algn="just">
                        <a:lnSpc>
                          <a:spcPct val="115000"/>
                        </a:lnSpc>
                        <a:spcAft>
                          <a:spcPts val="0"/>
                        </a:spcAft>
                      </a:pPr>
                      <a:r>
                        <a:rPr lang="ru-RU" sz="1000"/>
                        <a:t>5. Массовая доля растворимых солей (концентрация), %, не менее</a:t>
                      </a:r>
                      <a:endParaRPr lang="ru-RU" sz="1000">
                        <a:latin typeface="Calibri"/>
                        <a:ea typeface="Calibri"/>
                        <a:cs typeface="Times New Roman"/>
                      </a:endParaRPr>
                    </a:p>
                  </a:txBody>
                  <a:tcPr marL="11648" marR="11648" marT="0" marB="0"/>
                </a:tc>
                <a:tc>
                  <a:txBody>
                    <a:bodyPr/>
                    <a:lstStyle/>
                    <a:p>
                      <a:pPr algn="ctr">
                        <a:lnSpc>
                          <a:spcPct val="115000"/>
                        </a:lnSpc>
                        <a:spcAft>
                          <a:spcPts val="0"/>
                        </a:spcAft>
                      </a:pPr>
                      <a:r>
                        <a:rPr lang="ru-RU" sz="1000"/>
                        <a:t>-</a:t>
                      </a:r>
                      <a:endParaRPr lang="ru-RU" sz="1000">
                        <a:latin typeface="Calibri"/>
                        <a:ea typeface="Calibri"/>
                        <a:cs typeface="Times New Roman"/>
                      </a:endParaRPr>
                    </a:p>
                  </a:txBody>
                  <a:tcPr marL="11648" marR="11648" marT="0" marB="0"/>
                </a:tc>
                <a:tc>
                  <a:txBody>
                    <a:bodyPr/>
                    <a:lstStyle/>
                    <a:p>
                      <a:pPr algn="ctr">
                        <a:lnSpc>
                          <a:spcPct val="115000"/>
                        </a:lnSpc>
                        <a:spcAft>
                          <a:spcPts val="0"/>
                        </a:spcAft>
                      </a:pPr>
                      <a:r>
                        <a:rPr lang="ru-RU" sz="1000"/>
                        <a:t>20</a:t>
                      </a:r>
                      <a:endParaRPr lang="ru-RU" sz="1000">
                        <a:latin typeface="Calibri"/>
                        <a:ea typeface="Calibri"/>
                        <a:cs typeface="Times New Roman"/>
                      </a:endParaRPr>
                    </a:p>
                  </a:txBody>
                  <a:tcPr marL="11648" marR="11648" marT="0" marB="0"/>
                </a:tc>
              </a:tr>
              <a:tr h="165412">
                <a:tc>
                  <a:txBody>
                    <a:bodyPr/>
                    <a:lstStyle/>
                    <a:p>
                      <a:pPr algn="just">
                        <a:lnSpc>
                          <a:spcPct val="115000"/>
                        </a:lnSpc>
                        <a:spcAft>
                          <a:spcPts val="0"/>
                        </a:spcAft>
                      </a:pPr>
                      <a:r>
                        <a:rPr lang="ru-RU" sz="1000" dirty="0"/>
                        <a:t>6.Температура </a:t>
                      </a:r>
                      <a:r>
                        <a:rPr lang="ru-RU" sz="1000" dirty="0" smtClean="0"/>
                        <a:t>начала </a:t>
                      </a:r>
                      <a:r>
                        <a:rPr lang="ru-RU" sz="1000" dirty="0"/>
                        <a:t>кристаллизации, °С, не выше</a:t>
                      </a:r>
                      <a:endParaRPr lang="ru-RU" sz="1000" dirty="0">
                        <a:latin typeface="Calibri"/>
                        <a:ea typeface="Calibri"/>
                        <a:cs typeface="Times New Roman"/>
                      </a:endParaRPr>
                    </a:p>
                  </a:txBody>
                  <a:tcPr marL="11648" marR="11648" marT="0" marB="0"/>
                </a:tc>
                <a:tc>
                  <a:txBody>
                    <a:bodyPr/>
                    <a:lstStyle/>
                    <a:p>
                      <a:pPr algn="ctr">
                        <a:lnSpc>
                          <a:spcPct val="115000"/>
                        </a:lnSpc>
                        <a:spcAft>
                          <a:spcPts val="0"/>
                        </a:spcAft>
                      </a:pPr>
                      <a:r>
                        <a:rPr lang="ru-RU" sz="1000" dirty="0" smtClean="0"/>
                        <a:t>минус </a:t>
                      </a:r>
                      <a:r>
                        <a:rPr lang="ru-RU" sz="1000" dirty="0"/>
                        <a:t>10</a:t>
                      </a:r>
                      <a:endParaRPr lang="ru-RU" sz="1000" dirty="0">
                        <a:latin typeface="Calibri"/>
                        <a:ea typeface="Calibri"/>
                        <a:cs typeface="Times New Roman"/>
                      </a:endParaRPr>
                    </a:p>
                  </a:txBody>
                  <a:tcPr marL="11648" marR="11648" marT="0" marB="0"/>
                </a:tc>
                <a:tc>
                  <a:txBody>
                    <a:bodyPr/>
                    <a:lstStyle/>
                    <a:p>
                      <a:pPr algn="ctr">
                        <a:lnSpc>
                          <a:spcPct val="115000"/>
                        </a:lnSpc>
                        <a:spcAft>
                          <a:spcPts val="0"/>
                        </a:spcAft>
                      </a:pPr>
                      <a:r>
                        <a:rPr lang="ru-RU" sz="1000" dirty="0" smtClean="0"/>
                        <a:t>минус </a:t>
                      </a:r>
                      <a:r>
                        <a:rPr lang="ru-RU" sz="1000" dirty="0"/>
                        <a:t>10</a:t>
                      </a:r>
                      <a:endParaRPr lang="ru-RU" sz="1000" dirty="0">
                        <a:latin typeface="Calibri"/>
                        <a:ea typeface="Calibri"/>
                        <a:cs typeface="Times New Roman"/>
                      </a:endParaRPr>
                    </a:p>
                  </a:txBody>
                  <a:tcPr marL="11648" marR="11648" marT="0" marB="0"/>
                </a:tc>
              </a:tr>
              <a:tr h="161715">
                <a:tc>
                  <a:txBody>
                    <a:bodyPr/>
                    <a:lstStyle/>
                    <a:p>
                      <a:pPr algn="just">
                        <a:lnSpc>
                          <a:spcPct val="115000"/>
                        </a:lnSpc>
                        <a:spcAft>
                          <a:spcPts val="0"/>
                        </a:spcAft>
                      </a:pPr>
                      <a:r>
                        <a:rPr lang="ru-RU" sz="1000"/>
                        <a:t>7. Влажность %, не более</a:t>
                      </a:r>
                      <a:endParaRPr lang="ru-RU" sz="1000">
                        <a:latin typeface="Calibri"/>
                        <a:ea typeface="Calibri"/>
                        <a:cs typeface="Times New Roman"/>
                      </a:endParaRPr>
                    </a:p>
                  </a:txBody>
                  <a:tcPr marL="11648" marR="11648" marT="0" marB="0"/>
                </a:tc>
                <a:tc>
                  <a:txBody>
                    <a:bodyPr/>
                    <a:lstStyle/>
                    <a:p>
                      <a:pPr algn="ctr">
                        <a:lnSpc>
                          <a:spcPct val="115000"/>
                        </a:lnSpc>
                        <a:spcAft>
                          <a:spcPts val="0"/>
                        </a:spcAft>
                      </a:pPr>
                      <a:r>
                        <a:rPr lang="ru-RU" sz="1000"/>
                        <a:t>5</a:t>
                      </a:r>
                      <a:endParaRPr lang="ru-RU" sz="1000">
                        <a:latin typeface="Calibri"/>
                        <a:ea typeface="Calibri"/>
                        <a:cs typeface="Times New Roman"/>
                      </a:endParaRPr>
                    </a:p>
                  </a:txBody>
                  <a:tcPr marL="11648" marR="11648" marT="0" marB="0"/>
                </a:tc>
                <a:tc>
                  <a:txBody>
                    <a:bodyPr/>
                    <a:lstStyle/>
                    <a:p>
                      <a:pPr algn="ctr">
                        <a:lnSpc>
                          <a:spcPct val="115000"/>
                        </a:lnSpc>
                        <a:spcAft>
                          <a:spcPts val="0"/>
                        </a:spcAft>
                      </a:pPr>
                      <a:r>
                        <a:rPr lang="ru-RU" sz="1000"/>
                        <a:t>-</a:t>
                      </a:r>
                      <a:endParaRPr lang="ru-RU" sz="1000">
                        <a:latin typeface="Calibri"/>
                        <a:ea typeface="Calibri"/>
                        <a:cs typeface="Times New Roman"/>
                      </a:endParaRPr>
                    </a:p>
                  </a:txBody>
                  <a:tcPr marL="11648" marR="11648" marT="0" marB="0"/>
                </a:tc>
              </a:tr>
              <a:tr h="214697">
                <a:tc>
                  <a:txBody>
                    <a:bodyPr/>
                    <a:lstStyle/>
                    <a:p>
                      <a:pPr algn="just">
                        <a:lnSpc>
                          <a:spcPct val="115000"/>
                        </a:lnSpc>
                        <a:spcAft>
                          <a:spcPts val="0"/>
                        </a:spcAft>
                      </a:pPr>
                      <a:r>
                        <a:rPr lang="ru-RU" sz="1000"/>
                        <a:t>8. Массовая доля нерастворимых в воде веществ, %, не более</a:t>
                      </a:r>
                      <a:endParaRPr lang="ru-RU" sz="1000">
                        <a:latin typeface="Calibri"/>
                        <a:ea typeface="Calibri"/>
                        <a:cs typeface="Times New Roman"/>
                      </a:endParaRPr>
                    </a:p>
                  </a:txBody>
                  <a:tcPr marL="11648" marR="11648" marT="0" marB="0"/>
                </a:tc>
                <a:tc>
                  <a:txBody>
                    <a:bodyPr/>
                    <a:lstStyle/>
                    <a:p>
                      <a:pPr algn="ctr">
                        <a:lnSpc>
                          <a:spcPct val="115000"/>
                        </a:lnSpc>
                        <a:spcAft>
                          <a:spcPts val="0"/>
                        </a:spcAft>
                      </a:pPr>
                      <a:r>
                        <a:rPr lang="ru-RU" sz="1000" dirty="0"/>
                        <a:t>2,5</a:t>
                      </a:r>
                      <a:endParaRPr lang="ru-RU" sz="1000" dirty="0">
                        <a:latin typeface="Calibri"/>
                        <a:ea typeface="Calibri"/>
                        <a:cs typeface="Times New Roman"/>
                      </a:endParaRPr>
                    </a:p>
                  </a:txBody>
                  <a:tcPr marL="11648" marR="11648" marT="0" marB="0"/>
                </a:tc>
                <a:tc>
                  <a:txBody>
                    <a:bodyPr/>
                    <a:lstStyle/>
                    <a:p>
                      <a:pPr algn="ctr">
                        <a:lnSpc>
                          <a:spcPct val="115000"/>
                        </a:lnSpc>
                        <a:spcAft>
                          <a:spcPts val="0"/>
                        </a:spcAft>
                      </a:pPr>
                      <a:r>
                        <a:rPr lang="ru-RU" sz="1000"/>
                        <a:t>-</a:t>
                      </a:r>
                      <a:endParaRPr lang="ru-RU" sz="1000">
                        <a:latin typeface="Calibri"/>
                        <a:ea typeface="Calibri"/>
                        <a:cs typeface="Times New Roman"/>
                      </a:endParaRPr>
                    </a:p>
                  </a:txBody>
                  <a:tcPr marL="11648" marR="11648" marT="0" marB="0"/>
                </a:tc>
              </a:tr>
              <a:tr h="161715">
                <a:tc>
                  <a:txBody>
                    <a:bodyPr/>
                    <a:lstStyle/>
                    <a:p>
                      <a:pPr algn="just">
                        <a:lnSpc>
                          <a:spcPct val="115000"/>
                        </a:lnSpc>
                        <a:spcAft>
                          <a:spcPts val="0"/>
                        </a:spcAft>
                      </a:pPr>
                      <a:r>
                        <a:rPr lang="ru-RU" sz="1000"/>
                        <a:t>9. Водородный показатель, ед. рН</a:t>
                      </a:r>
                      <a:endParaRPr lang="ru-RU" sz="1000">
                        <a:latin typeface="Calibri"/>
                        <a:ea typeface="Calibri"/>
                        <a:cs typeface="Times New Roman"/>
                      </a:endParaRPr>
                    </a:p>
                  </a:txBody>
                  <a:tcPr marL="11648" marR="11648" marT="0" marB="0"/>
                </a:tc>
                <a:tc>
                  <a:txBody>
                    <a:bodyPr/>
                    <a:lstStyle/>
                    <a:p>
                      <a:pPr algn="ctr">
                        <a:lnSpc>
                          <a:spcPct val="115000"/>
                        </a:lnSpc>
                        <a:spcAft>
                          <a:spcPts val="0"/>
                        </a:spcAft>
                      </a:pPr>
                      <a:r>
                        <a:rPr lang="ru-RU" sz="1000"/>
                        <a:t>5-9</a:t>
                      </a:r>
                      <a:endParaRPr lang="ru-RU" sz="1000">
                        <a:latin typeface="Calibri"/>
                        <a:ea typeface="Calibri"/>
                        <a:cs typeface="Times New Roman"/>
                      </a:endParaRPr>
                    </a:p>
                  </a:txBody>
                  <a:tcPr marL="11648" marR="11648" marT="0" marB="0"/>
                </a:tc>
                <a:tc>
                  <a:txBody>
                    <a:bodyPr/>
                    <a:lstStyle/>
                    <a:p>
                      <a:pPr algn="ctr">
                        <a:lnSpc>
                          <a:spcPct val="115000"/>
                        </a:lnSpc>
                        <a:spcAft>
                          <a:spcPts val="0"/>
                        </a:spcAft>
                      </a:pPr>
                      <a:r>
                        <a:rPr lang="ru-RU" sz="1000"/>
                        <a:t>5-9</a:t>
                      </a:r>
                      <a:endParaRPr lang="ru-RU" sz="1000">
                        <a:latin typeface="Calibri"/>
                        <a:ea typeface="Calibri"/>
                        <a:cs typeface="Times New Roman"/>
                      </a:endParaRPr>
                    </a:p>
                  </a:txBody>
                  <a:tcPr marL="11648" marR="11648" marT="0" marB="0"/>
                </a:tc>
              </a:tr>
              <a:tr h="161715">
                <a:tc>
                  <a:txBody>
                    <a:bodyPr/>
                    <a:lstStyle/>
                    <a:p>
                      <a:pPr algn="just">
                        <a:lnSpc>
                          <a:spcPct val="115000"/>
                        </a:lnSpc>
                        <a:spcAft>
                          <a:spcPts val="0"/>
                        </a:spcAft>
                      </a:pPr>
                      <a:r>
                        <a:rPr lang="ru-RU" sz="1000"/>
                        <a:t>10. Плотность, г/см</a:t>
                      </a:r>
                      <a:r>
                        <a:rPr lang="ru-RU" sz="1000" baseline="30000"/>
                        <a:t>2</a:t>
                      </a:r>
                      <a:endParaRPr lang="ru-RU" sz="1000">
                        <a:latin typeface="Calibri"/>
                        <a:ea typeface="Calibri"/>
                        <a:cs typeface="Times New Roman"/>
                      </a:endParaRPr>
                    </a:p>
                  </a:txBody>
                  <a:tcPr marL="11648" marR="11648" marT="0" marB="0"/>
                </a:tc>
                <a:tc>
                  <a:txBody>
                    <a:bodyPr/>
                    <a:lstStyle/>
                    <a:p>
                      <a:pPr algn="ctr">
                        <a:lnSpc>
                          <a:spcPct val="115000"/>
                        </a:lnSpc>
                        <a:spcAft>
                          <a:spcPts val="0"/>
                        </a:spcAft>
                      </a:pPr>
                      <a:r>
                        <a:rPr lang="ru-RU" sz="1000"/>
                        <a:t>0,8-1,15</a:t>
                      </a:r>
                      <a:endParaRPr lang="ru-RU" sz="1000">
                        <a:latin typeface="Calibri"/>
                        <a:ea typeface="Calibri"/>
                        <a:cs typeface="Times New Roman"/>
                      </a:endParaRPr>
                    </a:p>
                  </a:txBody>
                  <a:tcPr marL="11648" marR="11648" marT="0" marB="0"/>
                </a:tc>
                <a:tc>
                  <a:txBody>
                    <a:bodyPr/>
                    <a:lstStyle/>
                    <a:p>
                      <a:pPr algn="ctr">
                        <a:lnSpc>
                          <a:spcPct val="115000"/>
                        </a:lnSpc>
                        <a:spcAft>
                          <a:spcPts val="0"/>
                        </a:spcAft>
                      </a:pPr>
                      <a:r>
                        <a:rPr lang="ru-RU" sz="1000"/>
                        <a:t>1,1-1,3</a:t>
                      </a:r>
                      <a:endParaRPr lang="ru-RU" sz="1000">
                        <a:latin typeface="Calibri"/>
                        <a:ea typeface="Calibri"/>
                        <a:cs typeface="Times New Roman"/>
                      </a:endParaRPr>
                    </a:p>
                  </a:txBody>
                  <a:tcPr marL="11648" marR="11648" marT="0" marB="0"/>
                </a:tc>
              </a:tr>
              <a:tr h="161715">
                <a:tc>
                  <a:txBody>
                    <a:bodyPr/>
                    <a:lstStyle/>
                    <a:p>
                      <a:pPr algn="just">
                        <a:lnSpc>
                          <a:spcPct val="115000"/>
                        </a:lnSpc>
                        <a:spcAft>
                          <a:spcPts val="0"/>
                        </a:spcAft>
                      </a:pPr>
                      <a:r>
                        <a:rPr lang="ru-RU" sz="1000"/>
                        <a:t>Технологические:</a:t>
                      </a:r>
                      <a:endParaRPr lang="ru-RU" sz="1000">
                        <a:latin typeface="Calibri"/>
                        <a:ea typeface="Calibri"/>
                        <a:cs typeface="Times New Roman"/>
                      </a:endParaRPr>
                    </a:p>
                  </a:txBody>
                  <a:tcPr marL="11648" marR="11648" marT="0" marB="0"/>
                </a:tc>
                <a:tc>
                  <a:txBody>
                    <a:bodyPr/>
                    <a:lstStyle/>
                    <a:p>
                      <a:pPr algn="ctr">
                        <a:lnSpc>
                          <a:spcPct val="115000"/>
                        </a:lnSpc>
                        <a:spcAft>
                          <a:spcPts val="0"/>
                        </a:spcAft>
                      </a:pPr>
                      <a:r>
                        <a:rPr lang="ru-RU" sz="1000"/>
                        <a:t> </a:t>
                      </a:r>
                      <a:endParaRPr lang="ru-RU" sz="1000">
                        <a:latin typeface="Calibri"/>
                        <a:ea typeface="Calibri"/>
                        <a:cs typeface="Times New Roman"/>
                      </a:endParaRPr>
                    </a:p>
                  </a:txBody>
                  <a:tcPr marL="11648" marR="11648" marT="0" marB="0"/>
                </a:tc>
                <a:tc>
                  <a:txBody>
                    <a:bodyPr/>
                    <a:lstStyle/>
                    <a:p>
                      <a:pPr algn="ctr">
                        <a:lnSpc>
                          <a:spcPct val="115000"/>
                        </a:lnSpc>
                        <a:spcAft>
                          <a:spcPts val="0"/>
                        </a:spcAft>
                      </a:pPr>
                      <a:r>
                        <a:rPr lang="ru-RU" sz="1000"/>
                        <a:t> </a:t>
                      </a:r>
                      <a:endParaRPr lang="ru-RU" sz="1000">
                        <a:latin typeface="Calibri"/>
                        <a:ea typeface="Calibri"/>
                        <a:cs typeface="Times New Roman"/>
                      </a:endParaRPr>
                    </a:p>
                  </a:txBody>
                  <a:tcPr marL="11648" marR="11648" marT="0" marB="0"/>
                </a:tc>
              </a:tr>
              <a:tr h="188934">
                <a:tc>
                  <a:txBody>
                    <a:bodyPr/>
                    <a:lstStyle/>
                    <a:p>
                      <a:pPr algn="just">
                        <a:lnSpc>
                          <a:spcPct val="115000"/>
                        </a:lnSpc>
                        <a:spcAft>
                          <a:spcPts val="0"/>
                        </a:spcAft>
                      </a:pPr>
                      <a:r>
                        <a:rPr lang="ru-RU" sz="1000" dirty="0"/>
                        <a:t>11. Плавящая способность, г/</a:t>
                      </a:r>
                      <a:r>
                        <a:rPr lang="ru-RU" sz="1000" dirty="0" err="1"/>
                        <a:t>г</a:t>
                      </a:r>
                      <a:r>
                        <a:rPr lang="ru-RU" sz="1000" dirty="0"/>
                        <a:t>, </a:t>
                      </a:r>
                      <a:r>
                        <a:rPr lang="ru-RU" sz="1000" dirty="0" smtClean="0"/>
                        <a:t>не </a:t>
                      </a:r>
                      <a:r>
                        <a:rPr lang="ru-RU" sz="1000" dirty="0"/>
                        <a:t>менее</a:t>
                      </a:r>
                      <a:endParaRPr lang="ru-RU" sz="1000" dirty="0">
                        <a:latin typeface="Calibri"/>
                        <a:ea typeface="Calibri"/>
                        <a:cs typeface="Times New Roman"/>
                      </a:endParaRPr>
                    </a:p>
                  </a:txBody>
                  <a:tcPr marL="11648" marR="11648" marT="0" marB="0"/>
                </a:tc>
                <a:tc>
                  <a:txBody>
                    <a:bodyPr/>
                    <a:lstStyle/>
                    <a:p>
                      <a:pPr algn="ctr">
                        <a:lnSpc>
                          <a:spcPct val="115000"/>
                        </a:lnSpc>
                        <a:spcAft>
                          <a:spcPts val="0"/>
                        </a:spcAft>
                      </a:pPr>
                      <a:r>
                        <a:rPr lang="ru-RU" sz="1000"/>
                        <a:t>5</a:t>
                      </a:r>
                      <a:endParaRPr lang="ru-RU" sz="1000">
                        <a:latin typeface="Calibri"/>
                        <a:ea typeface="Calibri"/>
                        <a:cs typeface="Times New Roman"/>
                      </a:endParaRPr>
                    </a:p>
                  </a:txBody>
                  <a:tcPr marL="11648" marR="11648" marT="0" marB="0"/>
                </a:tc>
                <a:tc>
                  <a:txBody>
                    <a:bodyPr/>
                    <a:lstStyle/>
                    <a:p>
                      <a:pPr algn="ctr">
                        <a:lnSpc>
                          <a:spcPct val="115000"/>
                        </a:lnSpc>
                        <a:spcAft>
                          <a:spcPts val="0"/>
                        </a:spcAft>
                      </a:pPr>
                      <a:r>
                        <a:rPr lang="ru-RU" sz="1000"/>
                        <a:t>2,5</a:t>
                      </a:r>
                      <a:endParaRPr lang="ru-RU" sz="1000">
                        <a:latin typeface="Calibri"/>
                        <a:ea typeface="Calibri"/>
                        <a:cs typeface="Times New Roman"/>
                      </a:endParaRPr>
                    </a:p>
                  </a:txBody>
                  <a:tcPr marL="11648" marR="11648" marT="0" marB="0"/>
                </a:tc>
              </a:tr>
              <a:tr h="161715">
                <a:tc>
                  <a:txBody>
                    <a:bodyPr/>
                    <a:lstStyle/>
                    <a:p>
                      <a:pPr algn="just">
                        <a:lnSpc>
                          <a:spcPct val="115000"/>
                        </a:lnSpc>
                        <a:spcAft>
                          <a:spcPts val="0"/>
                        </a:spcAft>
                      </a:pPr>
                      <a:r>
                        <a:rPr lang="ru-RU" sz="1000"/>
                        <a:t>12. Гигроскопичность, %/сут</a:t>
                      </a:r>
                      <a:endParaRPr lang="ru-RU" sz="1000">
                        <a:latin typeface="Calibri"/>
                        <a:ea typeface="Calibri"/>
                        <a:cs typeface="Times New Roman"/>
                      </a:endParaRPr>
                    </a:p>
                  </a:txBody>
                  <a:tcPr marL="11648" marR="11648" marT="0" marB="0"/>
                </a:tc>
                <a:tc>
                  <a:txBody>
                    <a:bodyPr/>
                    <a:lstStyle/>
                    <a:p>
                      <a:pPr algn="ctr">
                        <a:lnSpc>
                          <a:spcPct val="115000"/>
                        </a:lnSpc>
                        <a:spcAft>
                          <a:spcPts val="0"/>
                        </a:spcAft>
                      </a:pPr>
                      <a:r>
                        <a:rPr lang="ru-RU" sz="1000"/>
                        <a:t>10-50</a:t>
                      </a:r>
                      <a:endParaRPr lang="ru-RU" sz="1000">
                        <a:latin typeface="Calibri"/>
                        <a:ea typeface="Calibri"/>
                        <a:cs typeface="Times New Roman"/>
                      </a:endParaRPr>
                    </a:p>
                  </a:txBody>
                  <a:tcPr marL="11648" marR="11648" marT="0" marB="0"/>
                </a:tc>
                <a:tc>
                  <a:txBody>
                    <a:bodyPr/>
                    <a:lstStyle/>
                    <a:p>
                      <a:pPr algn="ctr">
                        <a:lnSpc>
                          <a:spcPct val="115000"/>
                        </a:lnSpc>
                        <a:spcAft>
                          <a:spcPts val="0"/>
                        </a:spcAft>
                      </a:pPr>
                      <a:r>
                        <a:rPr lang="ru-RU" sz="1000"/>
                        <a:t>-</a:t>
                      </a:r>
                      <a:endParaRPr lang="ru-RU" sz="1000">
                        <a:latin typeface="Calibri"/>
                        <a:ea typeface="Calibri"/>
                        <a:cs typeface="Times New Roman"/>
                      </a:endParaRPr>
                    </a:p>
                  </a:txBody>
                  <a:tcPr marL="11648" marR="11648" marT="0" marB="0"/>
                </a:tc>
              </a:tr>
              <a:tr h="214697">
                <a:tc>
                  <a:txBody>
                    <a:bodyPr/>
                    <a:lstStyle/>
                    <a:p>
                      <a:pPr algn="just">
                        <a:lnSpc>
                          <a:spcPct val="115000"/>
                        </a:lnSpc>
                        <a:spcAft>
                          <a:spcPts val="0"/>
                        </a:spcAft>
                      </a:pPr>
                      <a:r>
                        <a:rPr lang="ru-RU" sz="1000"/>
                        <a:t>13. Показатель скользкости, не более</a:t>
                      </a:r>
                      <a:endParaRPr lang="ru-RU" sz="1000">
                        <a:latin typeface="Calibri"/>
                        <a:ea typeface="Calibri"/>
                        <a:cs typeface="Times New Roman"/>
                      </a:endParaRPr>
                    </a:p>
                  </a:txBody>
                  <a:tcPr marL="11648" marR="11648" marT="0" marB="0"/>
                </a:tc>
                <a:tc>
                  <a:txBody>
                    <a:bodyPr/>
                    <a:lstStyle/>
                    <a:p>
                      <a:pPr algn="ctr">
                        <a:lnSpc>
                          <a:spcPct val="115000"/>
                        </a:lnSpc>
                        <a:spcAft>
                          <a:spcPts val="0"/>
                        </a:spcAft>
                      </a:pPr>
                      <a:r>
                        <a:rPr lang="ru-RU" sz="1000"/>
                        <a:t>0,2</a:t>
                      </a:r>
                      <a:endParaRPr lang="ru-RU" sz="1000">
                        <a:latin typeface="Calibri"/>
                        <a:ea typeface="Calibri"/>
                        <a:cs typeface="Times New Roman"/>
                      </a:endParaRPr>
                    </a:p>
                  </a:txBody>
                  <a:tcPr marL="11648" marR="11648" marT="0" marB="0"/>
                </a:tc>
                <a:tc>
                  <a:txBody>
                    <a:bodyPr/>
                    <a:lstStyle/>
                    <a:p>
                      <a:pPr algn="ctr">
                        <a:lnSpc>
                          <a:spcPct val="115000"/>
                        </a:lnSpc>
                        <a:spcAft>
                          <a:spcPts val="0"/>
                        </a:spcAft>
                      </a:pPr>
                      <a:r>
                        <a:rPr lang="ru-RU" sz="1000"/>
                        <a:t>0,2</a:t>
                      </a:r>
                      <a:endParaRPr lang="ru-RU" sz="1000">
                        <a:latin typeface="Calibri"/>
                        <a:ea typeface="Calibri"/>
                        <a:cs typeface="Times New Roman"/>
                      </a:endParaRPr>
                    </a:p>
                  </a:txBody>
                  <a:tcPr marL="11648" marR="11648" marT="0" marB="0"/>
                </a:tc>
              </a:tr>
              <a:tr h="161715">
                <a:tc>
                  <a:txBody>
                    <a:bodyPr/>
                    <a:lstStyle/>
                    <a:p>
                      <a:pPr algn="just">
                        <a:lnSpc>
                          <a:spcPct val="115000"/>
                        </a:lnSpc>
                        <a:spcAft>
                          <a:spcPts val="0"/>
                        </a:spcAft>
                      </a:pPr>
                      <a:r>
                        <a:rPr lang="ru-RU" sz="1000"/>
                        <a:t>Экологические:</a:t>
                      </a:r>
                      <a:endParaRPr lang="ru-RU" sz="1000">
                        <a:latin typeface="Calibri"/>
                        <a:ea typeface="Calibri"/>
                        <a:cs typeface="Times New Roman"/>
                      </a:endParaRPr>
                    </a:p>
                  </a:txBody>
                  <a:tcPr marL="11648" marR="11648" marT="0" marB="0"/>
                </a:tc>
                <a:tc>
                  <a:txBody>
                    <a:bodyPr/>
                    <a:lstStyle/>
                    <a:p>
                      <a:pPr algn="ctr">
                        <a:lnSpc>
                          <a:spcPct val="115000"/>
                        </a:lnSpc>
                        <a:spcAft>
                          <a:spcPts val="0"/>
                        </a:spcAft>
                      </a:pPr>
                      <a:r>
                        <a:rPr lang="ru-RU" sz="1000"/>
                        <a:t> </a:t>
                      </a:r>
                      <a:endParaRPr lang="ru-RU" sz="1000">
                        <a:latin typeface="Calibri"/>
                        <a:ea typeface="Calibri"/>
                        <a:cs typeface="Times New Roman"/>
                      </a:endParaRPr>
                    </a:p>
                  </a:txBody>
                  <a:tcPr marL="11648" marR="11648" marT="0" marB="0"/>
                </a:tc>
                <a:tc>
                  <a:txBody>
                    <a:bodyPr/>
                    <a:lstStyle/>
                    <a:p>
                      <a:pPr algn="ctr">
                        <a:lnSpc>
                          <a:spcPct val="115000"/>
                        </a:lnSpc>
                        <a:spcAft>
                          <a:spcPts val="0"/>
                        </a:spcAft>
                      </a:pPr>
                      <a:r>
                        <a:rPr lang="ru-RU" sz="1000"/>
                        <a:t> </a:t>
                      </a:r>
                      <a:endParaRPr lang="ru-RU" sz="1000">
                        <a:latin typeface="Calibri"/>
                        <a:ea typeface="Calibri"/>
                        <a:cs typeface="Times New Roman"/>
                      </a:endParaRPr>
                    </a:p>
                  </a:txBody>
                  <a:tcPr marL="11648" marR="11648" marT="0" marB="0"/>
                </a:tc>
              </a:tr>
              <a:tr h="500876">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ru-RU" sz="1000" dirty="0"/>
                        <a:t>14. Удельная эффективная активность естественных радионуклидов для автодорожных мостов, Бк/кг, не </a:t>
                      </a:r>
                      <a:r>
                        <a:rPr lang="ru-RU" sz="1000" dirty="0" smtClean="0"/>
                        <a:t>более - для внегородских условий</a:t>
                      </a:r>
                      <a:endParaRPr lang="ru-RU" sz="1000" dirty="0">
                        <a:latin typeface="Calibri"/>
                        <a:ea typeface="Calibri"/>
                        <a:cs typeface="Times New Roman"/>
                      </a:endParaRPr>
                    </a:p>
                  </a:txBody>
                  <a:tcPr marL="11648" marR="11648" marT="0" marB="0"/>
                </a:tc>
                <a:tc>
                  <a:txBody>
                    <a:bodyPr/>
                    <a:lstStyle/>
                    <a:p>
                      <a:pPr algn="ctr">
                        <a:lnSpc>
                          <a:spcPct val="115000"/>
                        </a:lnSpc>
                        <a:spcAft>
                          <a:spcPts val="0"/>
                        </a:spcAft>
                      </a:pPr>
                      <a:r>
                        <a:rPr lang="ru-RU" sz="1000" dirty="0"/>
                        <a:t>1500</a:t>
                      </a:r>
                      <a:endParaRPr lang="ru-RU" sz="1000" dirty="0">
                        <a:latin typeface="Calibri"/>
                        <a:ea typeface="Calibri"/>
                        <a:cs typeface="Times New Roman"/>
                      </a:endParaRPr>
                    </a:p>
                  </a:txBody>
                  <a:tcPr marL="11648" marR="11648" marT="0" marB="0"/>
                </a:tc>
                <a:tc>
                  <a:txBody>
                    <a:bodyPr/>
                    <a:lstStyle/>
                    <a:p>
                      <a:pPr algn="ctr">
                        <a:lnSpc>
                          <a:spcPct val="115000"/>
                        </a:lnSpc>
                        <a:spcAft>
                          <a:spcPts val="0"/>
                        </a:spcAft>
                      </a:pPr>
                      <a:r>
                        <a:rPr lang="ru-RU" sz="1000" dirty="0"/>
                        <a:t>1500</a:t>
                      </a:r>
                      <a:endParaRPr lang="ru-RU" sz="1000" dirty="0">
                        <a:latin typeface="Calibri"/>
                        <a:ea typeface="Calibri"/>
                        <a:cs typeface="Times New Roman"/>
                      </a:endParaRPr>
                    </a:p>
                  </a:txBody>
                  <a:tcPr marL="11648" marR="11648" marT="0" marB="0"/>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AutoShape 2061"/>
          <p:cNvSpPr>
            <a:spLocks noChangeArrowheads="1"/>
          </p:cNvSpPr>
          <p:nvPr/>
        </p:nvSpPr>
        <p:spPr bwMode="auto">
          <a:xfrm>
            <a:off x="107504" y="188640"/>
            <a:ext cx="8928992" cy="792088"/>
          </a:xfrm>
          <a:prstGeom prst="roundRect">
            <a:avLst>
              <a:gd name="adj" fmla="val 16667"/>
            </a:avLst>
          </a:prstGeom>
          <a:solidFill>
            <a:schemeClr val="tx1">
              <a:alpha val="86000"/>
            </a:schemeClr>
          </a:solidFill>
          <a:ln w="19050" algn="ctr">
            <a:solidFill>
              <a:srgbClr val="FFFF00"/>
            </a:solidFill>
            <a:round/>
            <a:headEnd/>
            <a:tailEnd/>
          </a:ln>
          <a:scene3d>
            <a:camera prst="orthographicFront"/>
            <a:lightRig rig="threePt" dir="t"/>
          </a:scene3d>
          <a:sp3d prstMaterial="softEdge">
            <a:bevelT w="165100" prst="coolSlant"/>
          </a:sp3d>
        </p:spPr>
        <p:txBody>
          <a:bodyPr anchor="ctr"/>
          <a:lstStyle/>
          <a:p>
            <a:pPr algn="ctr"/>
            <a:r>
              <a:rPr lang="ru-RU" sz="2000" dirty="0" smtClean="0">
                <a:solidFill>
                  <a:schemeClr val="bg1"/>
                </a:solidFill>
              </a:rPr>
              <a:t>Химические </a:t>
            </a:r>
            <a:r>
              <a:rPr lang="ru-RU" sz="2000" dirty="0" err="1" smtClean="0">
                <a:solidFill>
                  <a:schemeClr val="bg1"/>
                </a:solidFill>
              </a:rPr>
              <a:t>противогололедные</a:t>
            </a:r>
            <a:r>
              <a:rPr lang="ru-RU" sz="2000" dirty="0" smtClean="0">
                <a:solidFill>
                  <a:schemeClr val="bg1"/>
                </a:solidFill>
              </a:rPr>
              <a:t> материалы применяемые на покрытиях из дренирующих асфальтобетонов по СТО </a:t>
            </a:r>
            <a:r>
              <a:rPr lang="ru-RU" sz="2000" dirty="0" err="1" smtClean="0">
                <a:solidFill>
                  <a:schemeClr val="bg1"/>
                </a:solidFill>
              </a:rPr>
              <a:t>Автодор</a:t>
            </a:r>
            <a:endParaRPr lang="ru-RU" sz="2000" dirty="0" smtClean="0">
              <a:solidFill>
                <a:schemeClr val="bg1"/>
              </a:solidFill>
            </a:endParaRPr>
          </a:p>
        </p:txBody>
      </p:sp>
      <p:graphicFrame>
        <p:nvGraphicFramePr>
          <p:cNvPr id="6" name="Таблица 5"/>
          <p:cNvGraphicFramePr>
            <a:graphicFrameLocks noGrp="1"/>
          </p:cNvGraphicFramePr>
          <p:nvPr/>
        </p:nvGraphicFramePr>
        <p:xfrm>
          <a:off x="611560" y="1628800"/>
          <a:ext cx="7848873" cy="4608513"/>
        </p:xfrm>
        <a:graphic>
          <a:graphicData uri="http://schemas.openxmlformats.org/drawingml/2006/table">
            <a:tbl>
              <a:tblPr>
                <a:effectLst>
                  <a:innerShdw blurRad="63500" dist="50800" dir="18900000">
                    <a:prstClr val="black">
                      <a:alpha val="50000"/>
                    </a:prstClr>
                  </a:innerShdw>
                </a:effectLst>
                <a:tableStyleId>{08FB837D-C827-4EFA-A057-4D05807E0F7C}</a:tableStyleId>
              </a:tblPr>
              <a:tblGrid>
                <a:gridCol w="3902459"/>
                <a:gridCol w="1503845"/>
                <a:gridCol w="2442569"/>
              </a:tblGrid>
              <a:tr h="608355">
                <a:tc>
                  <a:txBody>
                    <a:bodyPr/>
                    <a:lstStyle/>
                    <a:p>
                      <a:pPr algn="ctr">
                        <a:lnSpc>
                          <a:spcPct val="115000"/>
                        </a:lnSpc>
                        <a:spcAft>
                          <a:spcPts val="0"/>
                        </a:spcAft>
                      </a:pPr>
                      <a:r>
                        <a:rPr lang="ru-RU" sz="1400" dirty="0"/>
                        <a:t>Наименование </a:t>
                      </a:r>
                      <a:r>
                        <a:rPr lang="ru-RU" sz="1400" dirty="0" err="1"/>
                        <a:t>противоголедного</a:t>
                      </a:r>
                      <a:r>
                        <a:rPr lang="ru-RU" sz="1400" dirty="0"/>
                        <a:t> химического материала</a:t>
                      </a:r>
                      <a:endParaRPr lang="ru-RU" sz="1400" dirty="0">
                        <a:latin typeface="Calibri"/>
                        <a:ea typeface="Calibri"/>
                        <a:cs typeface="Times New Roman"/>
                      </a:endParaRPr>
                    </a:p>
                  </a:txBody>
                  <a:tcPr marL="68580" marR="68580" marT="0" marB="0"/>
                </a:tc>
                <a:tc>
                  <a:txBody>
                    <a:bodyPr/>
                    <a:lstStyle/>
                    <a:p>
                      <a:pPr algn="ctr">
                        <a:lnSpc>
                          <a:spcPct val="150000"/>
                        </a:lnSpc>
                        <a:spcAft>
                          <a:spcPts val="0"/>
                        </a:spcAft>
                      </a:pPr>
                      <a:r>
                        <a:rPr lang="ru-RU" sz="1400"/>
                        <a:t>Вид</a:t>
                      </a:r>
                      <a:endParaRPr lang="ru-RU" sz="1400">
                        <a:latin typeface="Calibri"/>
                        <a:ea typeface="Calibri"/>
                        <a:cs typeface="Times New Roman"/>
                      </a:endParaRPr>
                    </a:p>
                  </a:txBody>
                  <a:tcPr marL="68580" marR="68580" marT="0" marB="0"/>
                </a:tc>
                <a:tc>
                  <a:txBody>
                    <a:bodyPr/>
                    <a:lstStyle/>
                    <a:p>
                      <a:pPr algn="ctr">
                        <a:lnSpc>
                          <a:spcPct val="115000"/>
                        </a:lnSpc>
                        <a:spcAft>
                          <a:spcPts val="0"/>
                        </a:spcAft>
                      </a:pPr>
                      <a:r>
                        <a:rPr lang="ru-RU" sz="1400"/>
                        <a:t>Рациональная температура применения</a:t>
                      </a:r>
                      <a:endParaRPr lang="ru-RU" sz="1400">
                        <a:latin typeface="Calibri"/>
                        <a:ea typeface="Calibri"/>
                        <a:cs typeface="Times New Roman"/>
                      </a:endParaRPr>
                    </a:p>
                  </a:txBody>
                  <a:tcPr marL="68580" marR="68580" marT="0" marB="0"/>
                </a:tc>
              </a:tr>
              <a:tr h="369848">
                <a:tc>
                  <a:txBody>
                    <a:bodyPr/>
                    <a:lstStyle/>
                    <a:p>
                      <a:pPr>
                        <a:lnSpc>
                          <a:spcPct val="115000"/>
                        </a:lnSpc>
                        <a:spcAft>
                          <a:spcPts val="0"/>
                        </a:spcAft>
                      </a:pPr>
                      <a:r>
                        <a:rPr lang="ru-RU" sz="1400"/>
                        <a:t>Технический хлористый натрий карьерный</a:t>
                      </a:r>
                      <a:endParaRPr lang="ru-RU" sz="1400">
                        <a:latin typeface="Calibri"/>
                        <a:ea typeface="Calibri"/>
                        <a:cs typeface="Times New Roman"/>
                      </a:endParaRPr>
                    </a:p>
                  </a:txBody>
                  <a:tcPr marL="68580" marR="68580" marT="0" marB="0"/>
                </a:tc>
                <a:tc>
                  <a:txBody>
                    <a:bodyPr/>
                    <a:lstStyle/>
                    <a:p>
                      <a:pPr algn="ctr">
                        <a:lnSpc>
                          <a:spcPct val="115000"/>
                        </a:lnSpc>
                        <a:spcAft>
                          <a:spcPts val="0"/>
                        </a:spcAft>
                      </a:pPr>
                      <a:r>
                        <a:rPr lang="ru-RU" sz="1400"/>
                        <a:t>твердый</a:t>
                      </a:r>
                      <a:endParaRPr lang="ru-RU" sz="1400">
                        <a:latin typeface="Calibri"/>
                        <a:ea typeface="Calibri"/>
                        <a:cs typeface="Times New Roman"/>
                      </a:endParaRPr>
                    </a:p>
                  </a:txBody>
                  <a:tcPr marL="68580" marR="68580" marT="0" marB="0"/>
                </a:tc>
                <a:tc>
                  <a:txBody>
                    <a:bodyPr/>
                    <a:lstStyle/>
                    <a:p>
                      <a:pPr algn="ctr">
                        <a:lnSpc>
                          <a:spcPct val="115000"/>
                        </a:lnSpc>
                        <a:spcAft>
                          <a:spcPts val="0"/>
                        </a:spcAft>
                      </a:pPr>
                      <a:r>
                        <a:rPr lang="ru-RU" sz="1400"/>
                        <a:t>до – 15 </a:t>
                      </a:r>
                      <a:r>
                        <a:rPr lang="ru-RU" sz="1400" baseline="30000"/>
                        <a:t>0</a:t>
                      </a:r>
                      <a:r>
                        <a:rPr lang="ru-RU" sz="1400"/>
                        <a:t>С</a:t>
                      </a:r>
                      <a:endParaRPr lang="ru-RU" sz="1400">
                        <a:latin typeface="Calibri"/>
                        <a:ea typeface="Calibri"/>
                        <a:cs typeface="Times New Roman"/>
                      </a:endParaRPr>
                    </a:p>
                  </a:txBody>
                  <a:tcPr marL="68580" marR="68580" marT="0" marB="0"/>
                </a:tc>
              </a:tr>
              <a:tr h="608355">
                <a:tc>
                  <a:txBody>
                    <a:bodyPr/>
                    <a:lstStyle/>
                    <a:p>
                      <a:pPr>
                        <a:lnSpc>
                          <a:spcPct val="115000"/>
                        </a:lnSpc>
                        <a:spcAft>
                          <a:spcPts val="0"/>
                        </a:spcAft>
                      </a:pPr>
                      <a:r>
                        <a:rPr lang="ru-RU" sz="1400" dirty="0" err="1"/>
                        <a:t>Противогололедный</a:t>
                      </a:r>
                      <a:r>
                        <a:rPr lang="ru-RU" sz="1400" dirty="0"/>
                        <a:t> материал на основе хлористого натрия</a:t>
                      </a:r>
                      <a:endParaRPr lang="ru-RU" sz="1400" dirty="0">
                        <a:latin typeface="Calibri"/>
                        <a:ea typeface="Calibri"/>
                        <a:cs typeface="Times New Roman"/>
                      </a:endParaRPr>
                    </a:p>
                  </a:txBody>
                  <a:tcPr marL="68580" marR="68580" marT="0" marB="0"/>
                </a:tc>
                <a:tc>
                  <a:txBody>
                    <a:bodyPr/>
                    <a:lstStyle/>
                    <a:p>
                      <a:pPr algn="ctr">
                        <a:lnSpc>
                          <a:spcPct val="115000"/>
                        </a:lnSpc>
                        <a:spcAft>
                          <a:spcPts val="0"/>
                        </a:spcAft>
                      </a:pPr>
                      <a:r>
                        <a:rPr lang="ru-RU" sz="1400"/>
                        <a:t>твердый</a:t>
                      </a:r>
                      <a:endParaRPr lang="ru-RU" sz="1400">
                        <a:latin typeface="Calibri"/>
                        <a:ea typeface="Calibri"/>
                        <a:cs typeface="Times New Roman"/>
                      </a:endParaRPr>
                    </a:p>
                  </a:txBody>
                  <a:tcPr marL="68580" marR="68580" marT="0" marB="0"/>
                </a:tc>
                <a:tc>
                  <a:txBody>
                    <a:bodyPr/>
                    <a:lstStyle/>
                    <a:p>
                      <a:pPr algn="ctr">
                        <a:lnSpc>
                          <a:spcPct val="115000"/>
                        </a:lnSpc>
                        <a:spcAft>
                          <a:spcPts val="0"/>
                        </a:spcAft>
                      </a:pPr>
                      <a:r>
                        <a:rPr lang="ru-RU" sz="1400"/>
                        <a:t>до – 15 </a:t>
                      </a:r>
                      <a:r>
                        <a:rPr lang="ru-RU" sz="1400" baseline="30000"/>
                        <a:t>0</a:t>
                      </a:r>
                      <a:r>
                        <a:rPr lang="ru-RU" sz="1400"/>
                        <a:t>С</a:t>
                      </a:r>
                      <a:endParaRPr lang="ru-RU" sz="1400">
                        <a:latin typeface="Calibri"/>
                        <a:ea typeface="Calibri"/>
                        <a:cs typeface="Times New Roman"/>
                      </a:endParaRPr>
                    </a:p>
                  </a:txBody>
                  <a:tcPr marL="68580" marR="68580" marT="0" marB="0"/>
                </a:tc>
              </a:tr>
              <a:tr h="922441">
                <a:tc>
                  <a:txBody>
                    <a:bodyPr/>
                    <a:lstStyle/>
                    <a:p>
                      <a:pPr>
                        <a:lnSpc>
                          <a:spcPct val="115000"/>
                        </a:lnSpc>
                        <a:spcAft>
                          <a:spcPts val="0"/>
                        </a:spcAft>
                      </a:pPr>
                      <a:r>
                        <a:rPr lang="ru-RU" sz="1400" dirty="0"/>
                        <a:t>Природные рассолы  (хлористо-натриевые или </a:t>
                      </a:r>
                      <a:r>
                        <a:rPr lang="ru-RU" sz="1400" dirty="0" err="1"/>
                        <a:t>хлористо-кальцево-натриевые</a:t>
                      </a:r>
                      <a:r>
                        <a:rPr lang="ru-RU" sz="1400" dirty="0"/>
                        <a:t>) и промышленные жидкие отходы</a:t>
                      </a:r>
                      <a:endParaRPr lang="ru-RU" sz="1400" dirty="0">
                        <a:latin typeface="Calibri"/>
                        <a:ea typeface="Calibri"/>
                        <a:cs typeface="Times New Roman"/>
                      </a:endParaRPr>
                    </a:p>
                  </a:txBody>
                  <a:tcPr marL="68580" marR="68580" marT="0" marB="0"/>
                </a:tc>
                <a:tc>
                  <a:txBody>
                    <a:bodyPr/>
                    <a:lstStyle/>
                    <a:p>
                      <a:pPr algn="ctr">
                        <a:lnSpc>
                          <a:spcPct val="115000"/>
                        </a:lnSpc>
                        <a:spcAft>
                          <a:spcPts val="0"/>
                        </a:spcAft>
                      </a:pPr>
                      <a:r>
                        <a:rPr lang="ru-RU" sz="1400"/>
                        <a:t>жидкий</a:t>
                      </a:r>
                      <a:endParaRPr lang="ru-RU" sz="1400">
                        <a:latin typeface="Calibri"/>
                        <a:ea typeface="Calibri"/>
                        <a:cs typeface="Times New Roman"/>
                      </a:endParaRPr>
                    </a:p>
                  </a:txBody>
                  <a:tcPr marL="68580" marR="68580" marT="0" marB="0"/>
                </a:tc>
                <a:tc>
                  <a:txBody>
                    <a:bodyPr/>
                    <a:lstStyle/>
                    <a:p>
                      <a:pPr algn="ctr">
                        <a:lnSpc>
                          <a:spcPct val="115000"/>
                        </a:lnSpc>
                        <a:spcAft>
                          <a:spcPts val="0"/>
                        </a:spcAft>
                      </a:pPr>
                      <a:r>
                        <a:rPr lang="ru-RU" sz="1400"/>
                        <a:t>до – 12 </a:t>
                      </a:r>
                      <a:r>
                        <a:rPr lang="ru-RU" sz="1400" baseline="30000"/>
                        <a:t>0</a:t>
                      </a:r>
                      <a:r>
                        <a:rPr lang="ru-RU" sz="1400"/>
                        <a:t>С</a:t>
                      </a:r>
                      <a:endParaRPr lang="ru-RU" sz="1400">
                        <a:latin typeface="Calibri"/>
                        <a:ea typeface="Calibri"/>
                        <a:cs typeface="Times New Roman"/>
                      </a:endParaRPr>
                    </a:p>
                  </a:txBody>
                  <a:tcPr marL="68580" marR="68580" marT="0" marB="0"/>
                </a:tc>
              </a:tr>
              <a:tr h="608355">
                <a:tc>
                  <a:txBody>
                    <a:bodyPr/>
                    <a:lstStyle/>
                    <a:p>
                      <a:pPr>
                        <a:lnSpc>
                          <a:spcPct val="115000"/>
                        </a:lnSpc>
                        <a:spcAft>
                          <a:spcPts val="0"/>
                        </a:spcAft>
                      </a:pPr>
                      <a:r>
                        <a:rPr lang="ru-RU" sz="1400"/>
                        <a:t>Модифицированный хлористый магний</a:t>
                      </a:r>
                    </a:p>
                    <a:p>
                      <a:pPr>
                        <a:lnSpc>
                          <a:spcPct val="115000"/>
                        </a:lnSpc>
                        <a:spcAft>
                          <a:spcPts val="0"/>
                        </a:spcAft>
                      </a:pPr>
                      <a:r>
                        <a:rPr lang="ru-RU" sz="1400"/>
                        <a:t>(Биомаг и Бишофит)</a:t>
                      </a:r>
                      <a:endParaRPr lang="ru-RU" sz="1400">
                        <a:latin typeface="Calibri"/>
                        <a:ea typeface="Calibri"/>
                        <a:cs typeface="Times New Roman"/>
                      </a:endParaRPr>
                    </a:p>
                  </a:txBody>
                  <a:tcPr marL="68580" marR="68580" marT="0" marB="0"/>
                </a:tc>
                <a:tc>
                  <a:txBody>
                    <a:bodyPr/>
                    <a:lstStyle/>
                    <a:p>
                      <a:pPr algn="ctr">
                        <a:lnSpc>
                          <a:spcPct val="115000"/>
                        </a:lnSpc>
                        <a:spcAft>
                          <a:spcPts val="0"/>
                        </a:spcAft>
                      </a:pPr>
                      <a:r>
                        <a:rPr lang="ru-RU" sz="1400"/>
                        <a:t>твердый или жидкий</a:t>
                      </a:r>
                      <a:endParaRPr lang="ru-RU" sz="1400">
                        <a:latin typeface="Calibri"/>
                        <a:ea typeface="Calibri"/>
                        <a:cs typeface="Times New Roman"/>
                      </a:endParaRPr>
                    </a:p>
                  </a:txBody>
                  <a:tcPr marL="68580" marR="68580" marT="0" marB="0"/>
                </a:tc>
                <a:tc>
                  <a:txBody>
                    <a:bodyPr/>
                    <a:lstStyle/>
                    <a:p>
                      <a:pPr algn="ctr">
                        <a:lnSpc>
                          <a:spcPct val="115000"/>
                        </a:lnSpc>
                        <a:spcAft>
                          <a:spcPts val="0"/>
                        </a:spcAft>
                      </a:pPr>
                      <a:r>
                        <a:rPr lang="ru-RU" sz="1400"/>
                        <a:t>до – 20 </a:t>
                      </a:r>
                      <a:r>
                        <a:rPr lang="ru-RU" sz="1400" baseline="30000"/>
                        <a:t>0</a:t>
                      </a:r>
                      <a:r>
                        <a:rPr lang="ru-RU" sz="1400"/>
                        <a:t>С</a:t>
                      </a:r>
                      <a:endParaRPr lang="ru-RU" sz="1400">
                        <a:latin typeface="Calibri"/>
                        <a:ea typeface="Calibri"/>
                        <a:cs typeface="Times New Roman"/>
                      </a:endParaRPr>
                    </a:p>
                  </a:txBody>
                  <a:tcPr marL="68580" marR="68580" marT="0" marB="0"/>
                </a:tc>
              </a:tr>
              <a:tr h="608355">
                <a:tc>
                  <a:txBody>
                    <a:bodyPr/>
                    <a:lstStyle/>
                    <a:p>
                      <a:pPr>
                        <a:lnSpc>
                          <a:spcPct val="115000"/>
                        </a:lnSpc>
                        <a:spcAft>
                          <a:spcPts val="0"/>
                        </a:spcAft>
                      </a:pPr>
                      <a:r>
                        <a:rPr lang="ru-RU" sz="1400" dirty="0"/>
                        <a:t>Хлористый </a:t>
                      </a:r>
                      <a:r>
                        <a:rPr lang="ru-RU" sz="1400" dirty="0" err="1"/>
                        <a:t>кальцый</a:t>
                      </a:r>
                      <a:r>
                        <a:rPr lang="ru-RU" sz="1400" dirty="0"/>
                        <a:t> модифицированный ингибированный (ХКМ)</a:t>
                      </a:r>
                      <a:endParaRPr lang="ru-RU" sz="1400" dirty="0">
                        <a:latin typeface="Calibri"/>
                        <a:ea typeface="Calibri"/>
                        <a:cs typeface="Times New Roman"/>
                      </a:endParaRPr>
                    </a:p>
                  </a:txBody>
                  <a:tcPr marL="68580" marR="68580" marT="0" marB="0"/>
                </a:tc>
                <a:tc>
                  <a:txBody>
                    <a:bodyPr/>
                    <a:lstStyle/>
                    <a:p>
                      <a:pPr algn="ctr">
                        <a:lnSpc>
                          <a:spcPct val="115000"/>
                        </a:lnSpc>
                        <a:spcAft>
                          <a:spcPts val="0"/>
                        </a:spcAft>
                      </a:pPr>
                      <a:endParaRPr lang="ru-RU" sz="1400"/>
                    </a:p>
                    <a:p>
                      <a:pPr algn="ctr">
                        <a:lnSpc>
                          <a:spcPct val="115000"/>
                        </a:lnSpc>
                        <a:spcAft>
                          <a:spcPts val="0"/>
                        </a:spcAft>
                      </a:pPr>
                      <a:r>
                        <a:rPr lang="ru-RU" sz="1400"/>
                        <a:t>жидкий</a:t>
                      </a:r>
                      <a:endParaRPr lang="ru-RU" sz="1400">
                        <a:latin typeface="Calibri"/>
                        <a:ea typeface="Calibri"/>
                        <a:cs typeface="Times New Roman"/>
                      </a:endParaRPr>
                    </a:p>
                  </a:txBody>
                  <a:tcPr marL="68580" marR="68580" marT="0" marB="0"/>
                </a:tc>
                <a:tc>
                  <a:txBody>
                    <a:bodyPr/>
                    <a:lstStyle/>
                    <a:p>
                      <a:pPr algn="ctr">
                        <a:lnSpc>
                          <a:spcPct val="115000"/>
                        </a:lnSpc>
                        <a:spcAft>
                          <a:spcPts val="0"/>
                        </a:spcAft>
                      </a:pPr>
                      <a:endParaRPr lang="ru-RU" sz="1400" dirty="0"/>
                    </a:p>
                    <a:p>
                      <a:pPr algn="ctr">
                        <a:lnSpc>
                          <a:spcPct val="115000"/>
                        </a:lnSpc>
                        <a:spcAft>
                          <a:spcPts val="0"/>
                        </a:spcAft>
                      </a:pPr>
                      <a:r>
                        <a:rPr lang="ru-RU" sz="1400" dirty="0"/>
                        <a:t>до – 30 </a:t>
                      </a:r>
                      <a:r>
                        <a:rPr lang="ru-RU" sz="1400" baseline="30000" dirty="0"/>
                        <a:t>0</a:t>
                      </a:r>
                      <a:r>
                        <a:rPr lang="ru-RU" sz="1400" dirty="0"/>
                        <a:t>С</a:t>
                      </a:r>
                      <a:endParaRPr lang="ru-RU" sz="1400" dirty="0">
                        <a:latin typeface="Calibri"/>
                        <a:ea typeface="Calibri"/>
                        <a:cs typeface="Times New Roman"/>
                      </a:endParaRPr>
                    </a:p>
                  </a:txBody>
                  <a:tcPr marL="68580" marR="68580" marT="0" marB="0"/>
                </a:tc>
              </a:tr>
              <a:tr h="294268">
                <a:tc>
                  <a:txBody>
                    <a:bodyPr/>
                    <a:lstStyle/>
                    <a:p>
                      <a:pPr>
                        <a:lnSpc>
                          <a:spcPct val="115000"/>
                        </a:lnSpc>
                        <a:spcAft>
                          <a:spcPts val="0"/>
                        </a:spcAft>
                      </a:pPr>
                      <a:r>
                        <a:rPr lang="ru-RU" sz="1400"/>
                        <a:t>Хлористый кальций фосфатированный</a:t>
                      </a:r>
                      <a:endParaRPr lang="ru-RU" sz="1400">
                        <a:latin typeface="Calibri"/>
                        <a:ea typeface="Calibri"/>
                        <a:cs typeface="Times New Roman"/>
                      </a:endParaRPr>
                    </a:p>
                  </a:txBody>
                  <a:tcPr marL="68580" marR="68580" marT="0" marB="0"/>
                </a:tc>
                <a:tc>
                  <a:txBody>
                    <a:bodyPr/>
                    <a:lstStyle/>
                    <a:p>
                      <a:pPr algn="ctr">
                        <a:lnSpc>
                          <a:spcPct val="115000"/>
                        </a:lnSpc>
                        <a:spcAft>
                          <a:spcPts val="0"/>
                        </a:spcAft>
                      </a:pPr>
                      <a:r>
                        <a:rPr lang="ru-RU" sz="1400"/>
                        <a:t>твердый</a:t>
                      </a:r>
                      <a:endParaRPr lang="ru-RU" sz="1400">
                        <a:latin typeface="Calibri"/>
                        <a:ea typeface="Calibri"/>
                        <a:cs typeface="Times New Roman"/>
                      </a:endParaRPr>
                    </a:p>
                  </a:txBody>
                  <a:tcPr marL="68580" marR="68580" marT="0" marB="0"/>
                </a:tc>
                <a:tc>
                  <a:txBody>
                    <a:bodyPr/>
                    <a:lstStyle/>
                    <a:p>
                      <a:pPr algn="ctr">
                        <a:lnSpc>
                          <a:spcPct val="115000"/>
                        </a:lnSpc>
                        <a:spcAft>
                          <a:spcPts val="0"/>
                        </a:spcAft>
                      </a:pPr>
                      <a:r>
                        <a:rPr lang="ru-RU" sz="1400"/>
                        <a:t>до – 30 </a:t>
                      </a:r>
                      <a:r>
                        <a:rPr lang="ru-RU" sz="1400" baseline="30000"/>
                        <a:t>0</a:t>
                      </a:r>
                      <a:r>
                        <a:rPr lang="ru-RU" sz="1400"/>
                        <a:t>С</a:t>
                      </a:r>
                      <a:endParaRPr lang="ru-RU" sz="1400">
                        <a:latin typeface="Calibri"/>
                        <a:ea typeface="Calibri"/>
                        <a:cs typeface="Times New Roman"/>
                      </a:endParaRPr>
                    </a:p>
                  </a:txBody>
                  <a:tcPr marL="68580" marR="68580" marT="0" marB="0"/>
                </a:tc>
              </a:tr>
              <a:tr h="294268">
                <a:tc>
                  <a:txBody>
                    <a:bodyPr/>
                    <a:lstStyle/>
                    <a:p>
                      <a:pPr>
                        <a:lnSpc>
                          <a:spcPct val="115000"/>
                        </a:lnSpc>
                        <a:spcAft>
                          <a:spcPts val="0"/>
                        </a:spcAft>
                      </a:pPr>
                      <a:r>
                        <a:rPr lang="ru-RU" sz="1400"/>
                        <a:t>Ацетат аммония (Антиснег-1)</a:t>
                      </a:r>
                      <a:endParaRPr lang="ru-RU" sz="1400">
                        <a:latin typeface="Calibri"/>
                        <a:ea typeface="Calibri"/>
                        <a:cs typeface="Times New Roman"/>
                      </a:endParaRPr>
                    </a:p>
                  </a:txBody>
                  <a:tcPr marL="68580" marR="68580" marT="0" marB="0"/>
                </a:tc>
                <a:tc>
                  <a:txBody>
                    <a:bodyPr/>
                    <a:lstStyle/>
                    <a:p>
                      <a:pPr algn="ctr">
                        <a:lnSpc>
                          <a:spcPct val="115000"/>
                        </a:lnSpc>
                        <a:spcAft>
                          <a:spcPts val="0"/>
                        </a:spcAft>
                      </a:pPr>
                      <a:r>
                        <a:rPr lang="ru-RU" sz="1400"/>
                        <a:t>жидкий</a:t>
                      </a:r>
                      <a:endParaRPr lang="ru-RU" sz="1400">
                        <a:latin typeface="Calibri"/>
                        <a:ea typeface="Calibri"/>
                        <a:cs typeface="Times New Roman"/>
                      </a:endParaRPr>
                    </a:p>
                  </a:txBody>
                  <a:tcPr marL="68580" marR="68580" marT="0" marB="0"/>
                </a:tc>
                <a:tc>
                  <a:txBody>
                    <a:bodyPr/>
                    <a:lstStyle/>
                    <a:p>
                      <a:pPr algn="ctr">
                        <a:lnSpc>
                          <a:spcPct val="115000"/>
                        </a:lnSpc>
                        <a:spcAft>
                          <a:spcPts val="0"/>
                        </a:spcAft>
                      </a:pPr>
                      <a:r>
                        <a:rPr lang="ru-RU" sz="1400"/>
                        <a:t>до – 35 </a:t>
                      </a:r>
                      <a:r>
                        <a:rPr lang="ru-RU" sz="1400" baseline="30000"/>
                        <a:t>0</a:t>
                      </a:r>
                      <a:r>
                        <a:rPr lang="ru-RU" sz="1400"/>
                        <a:t>С</a:t>
                      </a:r>
                      <a:endParaRPr lang="ru-RU" sz="1400">
                        <a:latin typeface="Calibri"/>
                        <a:ea typeface="Calibri"/>
                        <a:cs typeface="Times New Roman"/>
                      </a:endParaRPr>
                    </a:p>
                  </a:txBody>
                  <a:tcPr marL="68580" marR="68580" marT="0" marB="0"/>
                </a:tc>
              </a:tr>
              <a:tr h="294268">
                <a:tc>
                  <a:txBody>
                    <a:bodyPr/>
                    <a:lstStyle/>
                    <a:p>
                      <a:pPr>
                        <a:lnSpc>
                          <a:spcPct val="115000"/>
                        </a:lnSpc>
                        <a:spcAft>
                          <a:spcPts val="0"/>
                        </a:spcAft>
                      </a:pPr>
                      <a:r>
                        <a:rPr lang="ru-RU" sz="1400"/>
                        <a:t>Ацетат калия (Нордикс)</a:t>
                      </a:r>
                      <a:endParaRPr lang="ru-RU" sz="1400">
                        <a:latin typeface="Calibri"/>
                        <a:ea typeface="Calibri"/>
                        <a:cs typeface="Times New Roman"/>
                      </a:endParaRPr>
                    </a:p>
                  </a:txBody>
                  <a:tcPr marL="68580" marR="68580" marT="0" marB="0"/>
                </a:tc>
                <a:tc>
                  <a:txBody>
                    <a:bodyPr/>
                    <a:lstStyle/>
                    <a:p>
                      <a:pPr algn="ctr">
                        <a:lnSpc>
                          <a:spcPct val="115000"/>
                        </a:lnSpc>
                        <a:spcAft>
                          <a:spcPts val="0"/>
                        </a:spcAft>
                      </a:pPr>
                      <a:r>
                        <a:rPr lang="ru-RU" sz="1400"/>
                        <a:t>жидкий</a:t>
                      </a:r>
                      <a:endParaRPr lang="ru-RU" sz="1400">
                        <a:latin typeface="Calibri"/>
                        <a:ea typeface="Calibri"/>
                        <a:cs typeface="Times New Roman"/>
                      </a:endParaRPr>
                    </a:p>
                  </a:txBody>
                  <a:tcPr marL="68580" marR="68580" marT="0" marB="0"/>
                </a:tc>
                <a:tc>
                  <a:txBody>
                    <a:bodyPr/>
                    <a:lstStyle/>
                    <a:p>
                      <a:pPr algn="ctr">
                        <a:lnSpc>
                          <a:spcPct val="115000"/>
                        </a:lnSpc>
                        <a:spcAft>
                          <a:spcPts val="0"/>
                        </a:spcAft>
                      </a:pPr>
                      <a:r>
                        <a:rPr lang="ru-RU" sz="1400" dirty="0"/>
                        <a:t>до – 40 </a:t>
                      </a:r>
                      <a:r>
                        <a:rPr lang="ru-RU" sz="1400" baseline="30000" dirty="0"/>
                        <a:t>0</a:t>
                      </a:r>
                      <a:r>
                        <a:rPr lang="ru-RU" sz="1400" dirty="0"/>
                        <a:t>С</a:t>
                      </a:r>
                      <a:endParaRPr lang="ru-RU" sz="1400" dirty="0">
                        <a:latin typeface="Calibri"/>
                        <a:ea typeface="Calibri"/>
                        <a:cs typeface="Times New Roman"/>
                      </a:endParaRPr>
                    </a:p>
                  </a:txBody>
                  <a:tcPr marL="68580" marR="68580" marT="0" marB="0"/>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AutoShape 2061"/>
          <p:cNvSpPr>
            <a:spLocks noChangeArrowheads="1"/>
          </p:cNvSpPr>
          <p:nvPr/>
        </p:nvSpPr>
        <p:spPr bwMode="auto">
          <a:xfrm>
            <a:off x="107504" y="188640"/>
            <a:ext cx="8928992" cy="792088"/>
          </a:xfrm>
          <a:prstGeom prst="roundRect">
            <a:avLst>
              <a:gd name="adj" fmla="val 16667"/>
            </a:avLst>
          </a:prstGeom>
          <a:solidFill>
            <a:schemeClr val="tx1">
              <a:alpha val="86000"/>
            </a:schemeClr>
          </a:solidFill>
          <a:ln w="19050" algn="ctr">
            <a:solidFill>
              <a:srgbClr val="FFFF00"/>
            </a:solidFill>
            <a:round/>
            <a:headEnd/>
            <a:tailEnd/>
          </a:ln>
          <a:scene3d>
            <a:camera prst="orthographicFront"/>
            <a:lightRig rig="threePt" dir="t"/>
          </a:scene3d>
          <a:sp3d prstMaterial="softEdge">
            <a:bevelT w="165100" prst="coolSlant"/>
          </a:sp3d>
        </p:spPr>
        <p:txBody>
          <a:bodyPr anchor="ctr"/>
          <a:lstStyle/>
          <a:p>
            <a:pPr algn="ctr"/>
            <a:r>
              <a:rPr lang="ru-RU" sz="2000" dirty="0" smtClean="0">
                <a:solidFill>
                  <a:schemeClr val="bg1"/>
                </a:solidFill>
              </a:rPr>
              <a:t>Средний расход химических реагентов при применении на покрытиях из дренирующих асфальтобетонов по СТО </a:t>
            </a:r>
            <a:r>
              <a:rPr lang="ru-RU" sz="2000" dirty="0" err="1" smtClean="0">
                <a:solidFill>
                  <a:schemeClr val="bg1"/>
                </a:solidFill>
              </a:rPr>
              <a:t>Автодор</a:t>
            </a:r>
            <a:endParaRPr lang="ru-RU" sz="2000" dirty="0" smtClean="0">
              <a:solidFill>
                <a:schemeClr val="bg1"/>
              </a:solidFill>
            </a:endParaRPr>
          </a:p>
        </p:txBody>
      </p:sp>
      <p:graphicFrame>
        <p:nvGraphicFramePr>
          <p:cNvPr id="5" name="Таблица 4"/>
          <p:cNvGraphicFramePr>
            <a:graphicFrameLocks noGrp="1"/>
          </p:cNvGraphicFramePr>
          <p:nvPr/>
        </p:nvGraphicFramePr>
        <p:xfrm>
          <a:off x="467544" y="1124744"/>
          <a:ext cx="8208912" cy="1440161"/>
        </p:xfrm>
        <a:graphic>
          <a:graphicData uri="http://schemas.openxmlformats.org/drawingml/2006/table">
            <a:tbl>
              <a:tblPr>
                <a:effectLst>
                  <a:innerShdw blurRad="63500" dist="50800" dir="18900000">
                    <a:prstClr val="black">
                      <a:alpha val="50000"/>
                    </a:prstClr>
                  </a:innerShdw>
                </a:effectLst>
                <a:tableStyleId>{08FB837D-C827-4EFA-A057-4D05807E0F7C}</a:tableStyleId>
              </a:tblPr>
              <a:tblGrid>
                <a:gridCol w="3569350"/>
                <a:gridCol w="2319781"/>
                <a:gridCol w="2319781"/>
              </a:tblGrid>
              <a:tr h="240027">
                <a:tc rowSpan="2">
                  <a:txBody>
                    <a:bodyPr/>
                    <a:lstStyle/>
                    <a:p>
                      <a:pPr algn="ctr">
                        <a:lnSpc>
                          <a:spcPct val="115000"/>
                        </a:lnSpc>
                        <a:spcAft>
                          <a:spcPts val="0"/>
                        </a:spcAft>
                      </a:pPr>
                      <a:r>
                        <a:rPr lang="ru-RU" sz="1200" dirty="0"/>
                        <a:t>Тип и вид реагента</a:t>
                      </a:r>
                      <a:endParaRPr lang="ru-RU" sz="1100" dirty="0">
                        <a:latin typeface="Calibri"/>
                        <a:ea typeface="Calibri"/>
                        <a:cs typeface="Times New Roman"/>
                      </a:endParaRPr>
                    </a:p>
                  </a:txBody>
                  <a:tcPr marL="67852" marR="67852" marT="0" marB="0" anchor="ctr"/>
                </a:tc>
                <a:tc gridSpan="2">
                  <a:txBody>
                    <a:bodyPr/>
                    <a:lstStyle/>
                    <a:p>
                      <a:pPr algn="ctr">
                        <a:lnSpc>
                          <a:spcPct val="115000"/>
                        </a:lnSpc>
                        <a:spcAft>
                          <a:spcPts val="0"/>
                        </a:spcAft>
                      </a:pPr>
                      <a:r>
                        <a:rPr lang="ru-RU" sz="1200"/>
                        <a:t>Средний расход химических реагентов при</a:t>
                      </a:r>
                      <a:endParaRPr lang="ru-RU" sz="1100">
                        <a:latin typeface="Calibri"/>
                        <a:ea typeface="Calibri"/>
                        <a:cs typeface="Times New Roman"/>
                      </a:endParaRPr>
                    </a:p>
                  </a:txBody>
                  <a:tcPr marL="67852" marR="67852" marT="0" marB="0"/>
                </a:tc>
                <a:tc hMerge="1">
                  <a:txBody>
                    <a:bodyPr/>
                    <a:lstStyle/>
                    <a:p>
                      <a:endParaRPr lang="ru-RU"/>
                    </a:p>
                  </a:txBody>
                  <a:tcPr/>
                </a:tc>
              </a:tr>
              <a:tr h="480053">
                <a:tc vMerge="1">
                  <a:txBody>
                    <a:bodyPr/>
                    <a:lstStyle/>
                    <a:p>
                      <a:endParaRPr lang="ru-RU"/>
                    </a:p>
                  </a:txBody>
                  <a:tcPr/>
                </a:tc>
                <a:tc>
                  <a:txBody>
                    <a:bodyPr/>
                    <a:lstStyle/>
                    <a:p>
                      <a:pPr algn="ctr">
                        <a:lnSpc>
                          <a:spcPct val="115000"/>
                        </a:lnSpc>
                        <a:spcAft>
                          <a:spcPts val="0"/>
                        </a:spcAft>
                      </a:pPr>
                      <a:r>
                        <a:rPr lang="ru-RU" sz="1200" dirty="0"/>
                        <a:t>борьбе с зимней скользкостью, г/м</a:t>
                      </a:r>
                      <a:r>
                        <a:rPr lang="ru-RU" sz="1200" baseline="30000" dirty="0"/>
                        <a:t>2</a:t>
                      </a:r>
                      <a:endParaRPr lang="ru-RU" sz="1100" dirty="0">
                        <a:latin typeface="Calibri"/>
                        <a:ea typeface="Calibri"/>
                        <a:cs typeface="Times New Roman"/>
                      </a:endParaRPr>
                    </a:p>
                  </a:txBody>
                  <a:tcPr marL="67852" marR="67852" marT="0" marB="0"/>
                </a:tc>
                <a:tc>
                  <a:txBody>
                    <a:bodyPr/>
                    <a:lstStyle/>
                    <a:p>
                      <a:pPr algn="ctr">
                        <a:lnSpc>
                          <a:spcPct val="115000"/>
                        </a:lnSpc>
                        <a:spcAft>
                          <a:spcPts val="0"/>
                        </a:spcAft>
                      </a:pPr>
                      <a:r>
                        <a:rPr lang="ru-RU" sz="1200"/>
                        <a:t>профилактической</a:t>
                      </a:r>
                      <a:endParaRPr lang="ru-RU" sz="1100"/>
                    </a:p>
                    <a:p>
                      <a:pPr algn="ctr">
                        <a:lnSpc>
                          <a:spcPct val="115000"/>
                        </a:lnSpc>
                        <a:spcAft>
                          <a:spcPts val="0"/>
                        </a:spcAft>
                      </a:pPr>
                      <a:r>
                        <a:rPr lang="ru-RU" sz="1200"/>
                        <a:t> обработке, г/м</a:t>
                      </a:r>
                      <a:r>
                        <a:rPr lang="ru-RU" sz="1200" baseline="30000"/>
                        <a:t>2</a:t>
                      </a:r>
                      <a:endParaRPr lang="ru-RU" sz="1100">
                        <a:latin typeface="Calibri"/>
                        <a:ea typeface="Calibri"/>
                        <a:cs typeface="Times New Roman"/>
                      </a:endParaRPr>
                    </a:p>
                  </a:txBody>
                  <a:tcPr marL="67852" marR="67852" marT="0" marB="0"/>
                </a:tc>
              </a:tr>
              <a:tr h="240027">
                <a:tc>
                  <a:txBody>
                    <a:bodyPr/>
                    <a:lstStyle/>
                    <a:p>
                      <a:pPr>
                        <a:lnSpc>
                          <a:spcPct val="115000"/>
                        </a:lnSpc>
                        <a:spcAft>
                          <a:spcPts val="0"/>
                        </a:spcAft>
                      </a:pPr>
                      <a:r>
                        <a:rPr lang="ru-RU" sz="1200"/>
                        <a:t>Твердые хлориды натрия</a:t>
                      </a:r>
                      <a:endParaRPr lang="ru-RU" sz="1100">
                        <a:latin typeface="Calibri"/>
                        <a:ea typeface="Calibri"/>
                        <a:cs typeface="Times New Roman"/>
                      </a:endParaRPr>
                    </a:p>
                  </a:txBody>
                  <a:tcPr marL="67852" marR="67852" marT="0" marB="0"/>
                </a:tc>
                <a:tc>
                  <a:txBody>
                    <a:bodyPr/>
                    <a:lstStyle/>
                    <a:p>
                      <a:pPr algn="ctr">
                        <a:lnSpc>
                          <a:spcPct val="115000"/>
                        </a:lnSpc>
                        <a:spcAft>
                          <a:spcPts val="0"/>
                        </a:spcAft>
                      </a:pPr>
                      <a:r>
                        <a:rPr lang="ru-RU" sz="1200"/>
                        <a:t>10-55</a:t>
                      </a:r>
                      <a:endParaRPr lang="ru-RU" sz="1100">
                        <a:latin typeface="Calibri"/>
                        <a:ea typeface="Calibri"/>
                        <a:cs typeface="Times New Roman"/>
                      </a:endParaRPr>
                    </a:p>
                  </a:txBody>
                  <a:tcPr marL="67852" marR="67852" marT="0" marB="0" anchor="ctr"/>
                </a:tc>
                <a:tc>
                  <a:txBody>
                    <a:bodyPr/>
                    <a:lstStyle/>
                    <a:p>
                      <a:pPr algn="ctr">
                        <a:lnSpc>
                          <a:spcPct val="115000"/>
                        </a:lnSpc>
                        <a:spcAft>
                          <a:spcPts val="0"/>
                        </a:spcAft>
                      </a:pPr>
                      <a:r>
                        <a:rPr lang="ru-RU" sz="1200"/>
                        <a:t>5-40</a:t>
                      </a:r>
                      <a:endParaRPr lang="ru-RU" sz="1100">
                        <a:latin typeface="Calibri"/>
                        <a:ea typeface="Calibri"/>
                        <a:cs typeface="Times New Roman"/>
                      </a:endParaRPr>
                    </a:p>
                  </a:txBody>
                  <a:tcPr marL="67852" marR="67852" marT="0" marB="0" anchor="ctr"/>
                </a:tc>
              </a:tr>
              <a:tr h="240027">
                <a:tc>
                  <a:txBody>
                    <a:bodyPr/>
                    <a:lstStyle/>
                    <a:p>
                      <a:pPr>
                        <a:lnSpc>
                          <a:spcPct val="115000"/>
                        </a:lnSpc>
                        <a:spcAft>
                          <a:spcPts val="0"/>
                        </a:spcAft>
                      </a:pPr>
                      <a:r>
                        <a:rPr lang="ru-RU" sz="1200"/>
                        <a:t>Твердые хлориды кальция или магния</a:t>
                      </a:r>
                      <a:endParaRPr lang="ru-RU" sz="1100">
                        <a:latin typeface="Calibri"/>
                        <a:ea typeface="Calibri"/>
                        <a:cs typeface="Times New Roman"/>
                      </a:endParaRPr>
                    </a:p>
                  </a:txBody>
                  <a:tcPr marL="67852" marR="67852" marT="0" marB="0"/>
                </a:tc>
                <a:tc>
                  <a:txBody>
                    <a:bodyPr/>
                    <a:lstStyle/>
                    <a:p>
                      <a:pPr algn="ctr">
                        <a:lnSpc>
                          <a:spcPct val="115000"/>
                        </a:lnSpc>
                        <a:spcAft>
                          <a:spcPts val="0"/>
                        </a:spcAft>
                      </a:pPr>
                      <a:r>
                        <a:rPr lang="ru-RU" sz="1200"/>
                        <a:t>20-70</a:t>
                      </a:r>
                      <a:endParaRPr lang="ru-RU" sz="1100">
                        <a:latin typeface="Calibri"/>
                        <a:ea typeface="Calibri"/>
                        <a:cs typeface="Times New Roman"/>
                      </a:endParaRPr>
                    </a:p>
                  </a:txBody>
                  <a:tcPr marL="67852" marR="67852" marT="0" marB="0" anchor="ctr"/>
                </a:tc>
                <a:tc>
                  <a:txBody>
                    <a:bodyPr/>
                    <a:lstStyle/>
                    <a:p>
                      <a:pPr algn="ctr">
                        <a:lnSpc>
                          <a:spcPct val="115000"/>
                        </a:lnSpc>
                        <a:spcAft>
                          <a:spcPts val="0"/>
                        </a:spcAft>
                      </a:pPr>
                      <a:r>
                        <a:rPr lang="en-US" sz="1200" dirty="0"/>
                        <a:t>7-</a:t>
                      </a:r>
                      <a:r>
                        <a:rPr lang="ru-RU" sz="1200" dirty="0"/>
                        <a:t>45</a:t>
                      </a:r>
                      <a:endParaRPr lang="ru-RU" sz="1100" dirty="0">
                        <a:latin typeface="Calibri"/>
                        <a:ea typeface="Calibri"/>
                        <a:cs typeface="Times New Roman"/>
                      </a:endParaRPr>
                    </a:p>
                  </a:txBody>
                  <a:tcPr marL="67852" marR="67852" marT="0" marB="0" anchor="ctr"/>
                </a:tc>
              </a:tr>
              <a:tr h="240027">
                <a:tc>
                  <a:txBody>
                    <a:bodyPr/>
                    <a:lstStyle/>
                    <a:p>
                      <a:pPr>
                        <a:lnSpc>
                          <a:spcPct val="115000"/>
                        </a:lnSpc>
                        <a:spcAft>
                          <a:spcPts val="0"/>
                        </a:spcAft>
                      </a:pPr>
                      <a:r>
                        <a:rPr lang="ru-RU" sz="1200"/>
                        <a:t>Ацетаты и жидкие растворы хлоридов</a:t>
                      </a:r>
                      <a:endParaRPr lang="ru-RU" sz="1100">
                        <a:latin typeface="Calibri"/>
                        <a:ea typeface="Calibri"/>
                        <a:cs typeface="Times New Roman"/>
                      </a:endParaRPr>
                    </a:p>
                  </a:txBody>
                  <a:tcPr marL="67852" marR="67852" marT="0" marB="0"/>
                </a:tc>
                <a:tc>
                  <a:txBody>
                    <a:bodyPr/>
                    <a:lstStyle/>
                    <a:p>
                      <a:pPr algn="ctr">
                        <a:lnSpc>
                          <a:spcPct val="115000"/>
                        </a:lnSpc>
                        <a:spcAft>
                          <a:spcPts val="0"/>
                        </a:spcAft>
                      </a:pPr>
                      <a:r>
                        <a:rPr lang="ru-RU" sz="1200"/>
                        <a:t>5-85</a:t>
                      </a:r>
                      <a:endParaRPr lang="ru-RU" sz="1100">
                        <a:latin typeface="Calibri"/>
                        <a:ea typeface="Calibri"/>
                        <a:cs typeface="Times New Roman"/>
                      </a:endParaRPr>
                    </a:p>
                  </a:txBody>
                  <a:tcPr marL="67852" marR="67852" marT="0" marB="0" anchor="ctr"/>
                </a:tc>
                <a:tc>
                  <a:txBody>
                    <a:bodyPr/>
                    <a:lstStyle/>
                    <a:p>
                      <a:pPr algn="ctr">
                        <a:lnSpc>
                          <a:spcPct val="115000"/>
                        </a:lnSpc>
                        <a:spcAft>
                          <a:spcPts val="0"/>
                        </a:spcAft>
                      </a:pPr>
                      <a:r>
                        <a:rPr lang="ru-RU" sz="1200" dirty="0"/>
                        <a:t>5-55</a:t>
                      </a:r>
                      <a:endParaRPr lang="ru-RU" sz="1100" dirty="0">
                        <a:latin typeface="Calibri"/>
                        <a:ea typeface="Calibri"/>
                        <a:cs typeface="Times New Roman"/>
                      </a:endParaRPr>
                    </a:p>
                  </a:txBody>
                  <a:tcPr marL="67852" marR="67852" marT="0" marB="0" anchor="ctr"/>
                </a:tc>
              </a:tr>
            </a:tbl>
          </a:graphicData>
        </a:graphic>
      </p:graphicFrame>
      <p:sp>
        <p:nvSpPr>
          <p:cNvPr id="7" name="AutoShape 2061"/>
          <p:cNvSpPr>
            <a:spLocks noChangeArrowheads="1"/>
          </p:cNvSpPr>
          <p:nvPr/>
        </p:nvSpPr>
        <p:spPr bwMode="auto">
          <a:xfrm>
            <a:off x="107504" y="2780928"/>
            <a:ext cx="8928992" cy="936104"/>
          </a:xfrm>
          <a:prstGeom prst="roundRect">
            <a:avLst>
              <a:gd name="adj" fmla="val 16667"/>
            </a:avLst>
          </a:prstGeom>
          <a:solidFill>
            <a:schemeClr val="tx1">
              <a:alpha val="86000"/>
            </a:schemeClr>
          </a:solidFill>
          <a:ln w="19050" algn="ctr">
            <a:solidFill>
              <a:srgbClr val="FFFF00"/>
            </a:solidFill>
            <a:round/>
            <a:headEnd/>
            <a:tailEnd/>
          </a:ln>
          <a:scene3d>
            <a:camera prst="orthographicFront"/>
            <a:lightRig rig="threePt" dir="t"/>
          </a:scene3d>
          <a:sp3d prstMaterial="softEdge">
            <a:bevelT w="165100" prst="coolSlant"/>
          </a:sp3d>
        </p:spPr>
        <p:txBody>
          <a:bodyPr anchor="ctr"/>
          <a:lstStyle/>
          <a:p>
            <a:pPr algn="ctr"/>
            <a:r>
              <a:rPr lang="ru-RU" sz="2000" dirty="0" smtClean="0">
                <a:solidFill>
                  <a:schemeClr val="bg1"/>
                </a:solidFill>
              </a:rPr>
              <a:t>Средний расход жидких химических реагентов при борьбе с рыхлым снегом, снежным накатом и стекловидным льдом на покрытиях из дренирующих асфальтобетонов</a:t>
            </a:r>
          </a:p>
        </p:txBody>
      </p:sp>
      <p:graphicFrame>
        <p:nvGraphicFramePr>
          <p:cNvPr id="8" name="Таблица 7"/>
          <p:cNvGraphicFramePr>
            <a:graphicFrameLocks noGrp="1"/>
          </p:cNvGraphicFramePr>
          <p:nvPr/>
        </p:nvGraphicFramePr>
        <p:xfrm>
          <a:off x="611560" y="3861048"/>
          <a:ext cx="7776864" cy="2736306"/>
        </p:xfrm>
        <a:graphic>
          <a:graphicData uri="http://schemas.openxmlformats.org/drawingml/2006/table">
            <a:tbl>
              <a:tblPr>
                <a:effectLst>
                  <a:innerShdw blurRad="63500" dist="50800" dir="18900000">
                    <a:prstClr val="black">
                      <a:alpha val="50000"/>
                    </a:prstClr>
                  </a:innerShdw>
                </a:effectLst>
                <a:tableStyleId>{08FB837D-C827-4EFA-A057-4D05807E0F7C}</a:tableStyleId>
              </a:tblPr>
              <a:tblGrid>
                <a:gridCol w="1516259"/>
                <a:gridCol w="551013"/>
                <a:gridCol w="442986"/>
                <a:gridCol w="118556"/>
                <a:gridCol w="433661"/>
                <a:gridCol w="118556"/>
                <a:gridCol w="550238"/>
                <a:gridCol w="771729"/>
                <a:gridCol w="789604"/>
                <a:gridCol w="532361"/>
                <a:gridCol w="118556"/>
                <a:gridCol w="525367"/>
                <a:gridCol w="540910"/>
                <a:gridCol w="767068"/>
              </a:tblGrid>
              <a:tr h="1052126">
                <a:tc>
                  <a:txBody>
                    <a:bodyPr/>
                    <a:lstStyle/>
                    <a:p>
                      <a:pPr algn="just">
                        <a:lnSpc>
                          <a:spcPct val="115000"/>
                        </a:lnSpc>
                        <a:spcAft>
                          <a:spcPts val="0"/>
                        </a:spcAft>
                      </a:pPr>
                      <a:r>
                        <a:rPr lang="ru-RU" sz="1200" dirty="0"/>
                        <a:t>Наименование жидких химических реагентов </a:t>
                      </a:r>
                      <a:endParaRPr lang="ru-RU" sz="1100" dirty="0">
                        <a:latin typeface="Calibri"/>
                        <a:ea typeface="Calibri"/>
                        <a:cs typeface="Times New Roman"/>
                      </a:endParaRPr>
                    </a:p>
                  </a:txBody>
                  <a:tcPr marL="67549" marR="67549" marT="0" marB="0"/>
                </a:tc>
                <a:tc gridSpan="8">
                  <a:txBody>
                    <a:bodyPr/>
                    <a:lstStyle/>
                    <a:p>
                      <a:pPr algn="ctr">
                        <a:lnSpc>
                          <a:spcPct val="115000"/>
                        </a:lnSpc>
                        <a:spcAft>
                          <a:spcPts val="0"/>
                        </a:spcAft>
                      </a:pPr>
                      <a:r>
                        <a:rPr lang="ru-RU" sz="1200"/>
                        <a:t>Рыхлый снег и  снежный накат, </a:t>
                      </a:r>
                      <a:r>
                        <a:rPr lang="en-US" sz="1200"/>
                        <a:t>t </a:t>
                      </a:r>
                      <a:r>
                        <a:rPr lang="ru-RU" sz="1200" baseline="30000"/>
                        <a:t>0</a:t>
                      </a:r>
                      <a:r>
                        <a:rPr lang="en-US" sz="1200"/>
                        <a:t>C</a:t>
                      </a:r>
                      <a:endParaRPr lang="ru-RU" sz="1100">
                        <a:latin typeface="Calibri"/>
                        <a:ea typeface="Calibri"/>
                        <a:cs typeface="Times New Roman"/>
                      </a:endParaRPr>
                    </a:p>
                  </a:txBody>
                  <a:tcPr marL="67549" marR="67549"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5">
                  <a:txBody>
                    <a:bodyPr/>
                    <a:lstStyle/>
                    <a:p>
                      <a:pPr algn="ctr">
                        <a:lnSpc>
                          <a:spcPct val="115000"/>
                        </a:lnSpc>
                        <a:spcAft>
                          <a:spcPts val="0"/>
                        </a:spcAft>
                      </a:pPr>
                      <a:r>
                        <a:rPr lang="ru-RU" sz="1200" dirty="0"/>
                        <a:t>Стекловидный лед, </a:t>
                      </a:r>
                      <a:r>
                        <a:rPr lang="en-US" sz="1200" dirty="0"/>
                        <a:t>t </a:t>
                      </a:r>
                      <a:r>
                        <a:rPr lang="ru-RU" sz="1200" baseline="30000" dirty="0"/>
                        <a:t>0</a:t>
                      </a:r>
                      <a:r>
                        <a:rPr lang="en-US" sz="1200" dirty="0"/>
                        <a:t>C</a:t>
                      </a:r>
                      <a:endParaRPr lang="ru-RU" sz="1100" dirty="0">
                        <a:latin typeface="Calibri"/>
                        <a:ea typeface="Calibri"/>
                        <a:cs typeface="Times New Roman"/>
                      </a:endParaRPr>
                    </a:p>
                  </a:txBody>
                  <a:tcPr marL="67549" marR="67549"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63032">
                <a:tc>
                  <a:txBody>
                    <a:bodyPr/>
                    <a:lstStyle/>
                    <a:p>
                      <a:pPr algn="just">
                        <a:lnSpc>
                          <a:spcPct val="115000"/>
                        </a:lnSpc>
                        <a:spcAft>
                          <a:spcPts val="0"/>
                        </a:spcAft>
                      </a:pPr>
                      <a:r>
                        <a:rPr lang="ru-RU" sz="1200"/>
                        <a:t>Хлориды</a:t>
                      </a:r>
                      <a:endParaRPr lang="ru-RU" sz="1100">
                        <a:latin typeface="Calibri"/>
                        <a:ea typeface="Calibri"/>
                        <a:cs typeface="Times New Roman"/>
                      </a:endParaRPr>
                    </a:p>
                  </a:txBody>
                  <a:tcPr marL="67549" marR="67549" marT="0" marB="0"/>
                </a:tc>
                <a:tc>
                  <a:txBody>
                    <a:bodyPr/>
                    <a:lstStyle/>
                    <a:p>
                      <a:pPr algn="ctr">
                        <a:lnSpc>
                          <a:spcPct val="115000"/>
                        </a:lnSpc>
                        <a:spcAft>
                          <a:spcPts val="0"/>
                        </a:spcAft>
                      </a:pPr>
                      <a:r>
                        <a:rPr lang="ru-RU" sz="1200"/>
                        <a:t>-2</a:t>
                      </a:r>
                      <a:endParaRPr lang="ru-RU" sz="1100">
                        <a:latin typeface="Calibri"/>
                        <a:ea typeface="Calibri"/>
                        <a:cs typeface="Times New Roman"/>
                      </a:endParaRPr>
                    </a:p>
                  </a:txBody>
                  <a:tcPr marL="67549" marR="67549" marT="0" marB="0"/>
                </a:tc>
                <a:tc>
                  <a:txBody>
                    <a:bodyPr/>
                    <a:lstStyle/>
                    <a:p>
                      <a:pPr algn="ctr">
                        <a:lnSpc>
                          <a:spcPct val="115000"/>
                        </a:lnSpc>
                        <a:spcAft>
                          <a:spcPts val="0"/>
                        </a:spcAft>
                      </a:pPr>
                      <a:r>
                        <a:rPr lang="ru-RU" sz="1200"/>
                        <a:t>-4</a:t>
                      </a:r>
                      <a:endParaRPr lang="ru-RU" sz="1100">
                        <a:latin typeface="Calibri"/>
                        <a:ea typeface="Calibri"/>
                        <a:cs typeface="Times New Roman"/>
                      </a:endParaRPr>
                    </a:p>
                  </a:txBody>
                  <a:tcPr marL="67549" marR="67549" marT="0" marB="0"/>
                </a:tc>
                <a:tc gridSpan="3">
                  <a:txBody>
                    <a:bodyPr/>
                    <a:lstStyle/>
                    <a:p>
                      <a:pPr algn="ctr">
                        <a:lnSpc>
                          <a:spcPct val="115000"/>
                        </a:lnSpc>
                        <a:spcAft>
                          <a:spcPts val="0"/>
                        </a:spcAft>
                      </a:pPr>
                      <a:r>
                        <a:rPr lang="ru-RU" sz="1200"/>
                        <a:t>-8</a:t>
                      </a:r>
                      <a:endParaRPr lang="ru-RU" sz="1100">
                        <a:latin typeface="Calibri"/>
                        <a:ea typeface="Calibri"/>
                        <a:cs typeface="Times New Roman"/>
                      </a:endParaRPr>
                    </a:p>
                  </a:txBody>
                  <a:tcPr marL="67549" marR="67549" marT="0" marB="0"/>
                </a:tc>
                <a:tc hMerge="1">
                  <a:txBody>
                    <a:bodyPr/>
                    <a:lstStyle/>
                    <a:p>
                      <a:endParaRPr lang="ru-RU"/>
                    </a:p>
                  </a:txBody>
                  <a:tcPr/>
                </a:tc>
                <a:tc hMerge="1">
                  <a:txBody>
                    <a:bodyPr/>
                    <a:lstStyle/>
                    <a:p>
                      <a:endParaRPr lang="ru-RU"/>
                    </a:p>
                  </a:txBody>
                  <a:tcPr/>
                </a:tc>
                <a:tc>
                  <a:txBody>
                    <a:bodyPr/>
                    <a:lstStyle/>
                    <a:p>
                      <a:pPr algn="ctr">
                        <a:lnSpc>
                          <a:spcPct val="115000"/>
                        </a:lnSpc>
                        <a:spcAft>
                          <a:spcPts val="0"/>
                        </a:spcAft>
                      </a:pPr>
                      <a:r>
                        <a:rPr lang="ru-RU" sz="1200"/>
                        <a:t>- 12</a:t>
                      </a:r>
                      <a:endParaRPr lang="ru-RU" sz="1100">
                        <a:latin typeface="Calibri"/>
                        <a:ea typeface="Calibri"/>
                        <a:cs typeface="Times New Roman"/>
                      </a:endParaRPr>
                    </a:p>
                  </a:txBody>
                  <a:tcPr marL="67549" marR="67549" marT="0" marB="0"/>
                </a:tc>
                <a:tc>
                  <a:txBody>
                    <a:bodyPr/>
                    <a:lstStyle/>
                    <a:p>
                      <a:pPr algn="ctr">
                        <a:lnSpc>
                          <a:spcPct val="115000"/>
                        </a:lnSpc>
                        <a:spcAft>
                          <a:spcPts val="0"/>
                        </a:spcAft>
                      </a:pPr>
                      <a:r>
                        <a:rPr lang="ru-RU" sz="1200"/>
                        <a:t>- 16</a:t>
                      </a:r>
                      <a:endParaRPr lang="ru-RU" sz="1100">
                        <a:latin typeface="Calibri"/>
                        <a:ea typeface="Calibri"/>
                        <a:cs typeface="Times New Roman"/>
                      </a:endParaRPr>
                    </a:p>
                  </a:txBody>
                  <a:tcPr marL="67549" marR="67549" marT="0" marB="0"/>
                </a:tc>
                <a:tc>
                  <a:txBody>
                    <a:bodyPr/>
                    <a:lstStyle/>
                    <a:p>
                      <a:pPr algn="ctr">
                        <a:lnSpc>
                          <a:spcPct val="115000"/>
                        </a:lnSpc>
                        <a:spcAft>
                          <a:spcPts val="0"/>
                        </a:spcAft>
                      </a:pPr>
                      <a:r>
                        <a:rPr lang="ru-RU" sz="1200"/>
                        <a:t>-20</a:t>
                      </a:r>
                      <a:endParaRPr lang="ru-RU" sz="1100">
                        <a:latin typeface="Calibri"/>
                        <a:ea typeface="Calibri"/>
                        <a:cs typeface="Times New Roman"/>
                      </a:endParaRPr>
                    </a:p>
                  </a:txBody>
                  <a:tcPr marL="67549" marR="67549" marT="0" marB="0"/>
                </a:tc>
                <a:tc gridSpan="2">
                  <a:txBody>
                    <a:bodyPr/>
                    <a:lstStyle/>
                    <a:p>
                      <a:pPr algn="ctr">
                        <a:lnSpc>
                          <a:spcPct val="115000"/>
                        </a:lnSpc>
                        <a:spcAft>
                          <a:spcPts val="0"/>
                        </a:spcAft>
                      </a:pPr>
                      <a:r>
                        <a:rPr lang="ru-RU" sz="1200"/>
                        <a:t>-2</a:t>
                      </a:r>
                      <a:endParaRPr lang="ru-RU" sz="1100">
                        <a:latin typeface="Calibri"/>
                        <a:ea typeface="Calibri"/>
                        <a:cs typeface="Times New Roman"/>
                      </a:endParaRPr>
                    </a:p>
                  </a:txBody>
                  <a:tcPr marL="67549" marR="67549" marT="0" marB="0"/>
                </a:tc>
                <a:tc hMerge="1">
                  <a:txBody>
                    <a:bodyPr/>
                    <a:lstStyle/>
                    <a:p>
                      <a:endParaRPr lang="ru-RU"/>
                    </a:p>
                  </a:txBody>
                  <a:tcPr/>
                </a:tc>
                <a:tc>
                  <a:txBody>
                    <a:bodyPr/>
                    <a:lstStyle/>
                    <a:p>
                      <a:pPr algn="ctr">
                        <a:lnSpc>
                          <a:spcPct val="115000"/>
                        </a:lnSpc>
                        <a:spcAft>
                          <a:spcPts val="0"/>
                        </a:spcAft>
                      </a:pPr>
                      <a:r>
                        <a:rPr lang="ru-RU" sz="1200"/>
                        <a:t>-4</a:t>
                      </a:r>
                      <a:endParaRPr lang="ru-RU" sz="1100">
                        <a:latin typeface="Calibri"/>
                        <a:ea typeface="Calibri"/>
                        <a:cs typeface="Times New Roman"/>
                      </a:endParaRPr>
                    </a:p>
                  </a:txBody>
                  <a:tcPr marL="67549" marR="67549" marT="0" marB="0"/>
                </a:tc>
                <a:tc>
                  <a:txBody>
                    <a:bodyPr/>
                    <a:lstStyle/>
                    <a:p>
                      <a:pPr algn="ctr">
                        <a:lnSpc>
                          <a:spcPct val="115000"/>
                        </a:lnSpc>
                        <a:spcAft>
                          <a:spcPts val="0"/>
                        </a:spcAft>
                      </a:pPr>
                      <a:r>
                        <a:rPr lang="ru-RU" sz="1200"/>
                        <a:t>-6</a:t>
                      </a:r>
                      <a:endParaRPr lang="ru-RU" sz="1100">
                        <a:latin typeface="Calibri"/>
                        <a:ea typeface="Calibri"/>
                        <a:cs typeface="Times New Roman"/>
                      </a:endParaRPr>
                    </a:p>
                  </a:txBody>
                  <a:tcPr marL="67549" marR="67549" marT="0" marB="0"/>
                </a:tc>
                <a:tc>
                  <a:txBody>
                    <a:bodyPr/>
                    <a:lstStyle/>
                    <a:p>
                      <a:pPr algn="ctr">
                        <a:lnSpc>
                          <a:spcPct val="115000"/>
                        </a:lnSpc>
                        <a:spcAft>
                          <a:spcPts val="0"/>
                        </a:spcAft>
                      </a:pPr>
                      <a:r>
                        <a:rPr lang="ru-RU" sz="1200"/>
                        <a:t>-8</a:t>
                      </a:r>
                      <a:endParaRPr lang="ru-RU" sz="1100">
                        <a:latin typeface="Calibri"/>
                        <a:ea typeface="Calibri"/>
                        <a:cs typeface="Times New Roman"/>
                      </a:endParaRPr>
                    </a:p>
                  </a:txBody>
                  <a:tcPr marL="67549" marR="67549" marT="0" marB="0"/>
                </a:tc>
              </a:tr>
              <a:tr h="263032">
                <a:tc>
                  <a:txBody>
                    <a:bodyPr/>
                    <a:lstStyle/>
                    <a:p>
                      <a:pPr algn="just">
                        <a:lnSpc>
                          <a:spcPct val="115000"/>
                        </a:lnSpc>
                        <a:spcAft>
                          <a:spcPts val="0"/>
                        </a:spcAft>
                      </a:pPr>
                      <a:r>
                        <a:rPr lang="ru-RU" sz="1200"/>
                        <a:t>ХКМ</a:t>
                      </a:r>
                      <a:endParaRPr lang="ru-RU" sz="1100">
                        <a:latin typeface="Calibri"/>
                        <a:ea typeface="Calibri"/>
                        <a:cs typeface="Times New Roman"/>
                      </a:endParaRPr>
                    </a:p>
                  </a:txBody>
                  <a:tcPr marL="67549" marR="67549" marT="0" marB="0"/>
                </a:tc>
                <a:tc gridSpan="2">
                  <a:txBody>
                    <a:bodyPr/>
                    <a:lstStyle/>
                    <a:p>
                      <a:pPr algn="ctr">
                        <a:lnSpc>
                          <a:spcPct val="115000"/>
                        </a:lnSpc>
                        <a:spcAft>
                          <a:spcPts val="0"/>
                        </a:spcAft>
                      </a:pPr>
                      <a:r>
                        <a:rPr lang="ru-RU" sz="1200"/>
                        <a:t>20 - 75</a:t>
                      </a:r>
                      <a:endParaRPr lang="ru-RU" sz="1100">
                        <a:latin typeface="Calibri"/>
                        <a:ea typeface="Calibri"/>
                        <a:cs typeface="Times New Roman"/>
                      </a:endParaRPr>
                    </a:p>
                  </a:txBody>
                  <a:tcPr marL="67549" marR="67549" marT="0" marB="0"/>
                </a:tc>
                <a:tc hMerge="1">
                  <a:txBody>
                    <a:bodyPr/>
                    <a:lstStyle/>
                    <a:p>
                      <a:endParaRPr lang="ru-RU"/>
                    </a:p>
                  </a:txBody>
                  <a:tcPr/>
                </a:tc>
                <a:tc gridSpan="4">
                  <a:txBody>
                    <a:bodyPr/>
                    <a:lstStyle/>
                    <a:p>
                      <a:pPr algn="ctr">
                        <a:lnSpc>
                          <a:spcPct val="115000"/>
                        </a:lnSpc>
                        <a:spcAft>
                          <a:spcPts val="0"/>
                        </a:spcAft>
                      </a:pPr>
                      <a:r>
                        <a:rPr lang="ru-RU" sz="1200"/>
                        <a:t>90 - 115</a:t>
                      </a:r>
                      <a:endParaRPr lang="ru-RU" sz="1100">
                        <a:latin typeface="Calibri"/>
                        <a:ea typeface="Calibri"/>
                        <a:cs typeface="Times New Roman"/>
                      </a:endParaRPr>
                    </a:p>
                  </a:txBody>
                  <a:tcPr marL="67549" marR="67549" marT="0" marB="0"/>
                </a:tc>
                <a:tc hMerge="1">
                  <a:txBody>
                    <a:bodyPr/>
                    <a:lstStyle/>
                    <a:p>
                      <a:endParaRPr lang="ru-RU"/>
                    </a:p>
                  </a:txBody>
                  <a:tcPr/>
                </a:tc>
                <a:tc hMerge="1">
                  <a:txBody>
                    <a:bodyPr/>
                    <a:lstStyle/>
                    <a:p>
                      <a:endParaRPr lang="ru-RU"/>
                    </a:p>
                  </a:txBody>
                  <a:tcPr/>
                </a:tc>
                <a:tc hMerge="1">
                  <a:txBody>
                    <a:bodyPr/>
                    <a:lstStyle/>
                    <a:p>
                      <a:endParaRPr lang="ru-RU"/>
                    </a:p>
                  </a:txBody>
                  <a:tcPr/>
                </a:tc>
                <a:tc gridSpan="2">
                  <a:txBody>
                    <a:bodyPr/>
                    <a:lstStyle/>
                    <a:p>
                      <a:pPr algn="ctr">
                        <a:lnSpc>
                          <a:spcPct val="115000"/>
                        </a:lnSpc>
                        <a:spcAft>
                          <a:spcPts val="0"/>
                        </a:spcAft>
                      </a:pPr>
                      <a:r>
                        <a:rPr lang="ru-RU" sz="1200"/>
                        <a:t>120 - 160</a:t>
                      </a:r>
                      <a:endParaRPr lang="ru-RU" sz="1100">
                        <a:latin typeface="Calibri"/>
                        <a:ea typeface="Calibri"/>
                        <a:cs typeface="Times New Roman"/>
                      </a:endParaRPr>
                    </a:p>
                  </a:txBody>
                  <a:tcPr marL="67549" marR="67549" marT="0" marB="0"/>
                </a:tc>
                <a:tc hMerge="1">
                  <a:txBody>
                    <a:bodyPr/>
                    <a:lstStyle/>
                    <a:p>
                      <a:endParaRPr lang="ru-RU"/>
                    </a:p>
                  </a:txBody>
                  <a:tcPr/>
                </a:tc>
                <a:tc gridSpan="3">
                  <a:txBody>
                    <a:bodyPr/>
                    <a:lstStyle/>
                    <a:p>
                      <a:pPr algn="ctr">
                        <a:lnSpc>
                          <a:spcPct val="115000"/>
                        </a:lnSpc>
                        <a:spcAft>
                          <a:spcPts val="0"/>
                        </a:spcAft>
                      </a:pPr>
                      <a:r>
                        <a:rPr lang="ru-RU" sz="1200"/>
                        <a:t>45 - 75</a:t>
                      </a:r>
                      <a:endParaRPr lang="ru-RU" sz="1100">
                        <a:latin typeface="Calibri"/>
                        <a:ea typeface="Calibri"/>
                        <a:cs typeface="Times New Roman"/>
                      </a:endParaRPr>
                    </a:p>
                  </a:txBody>
                  <a:tcPr marL="67549" marR="67549" marT="0" marB="0"/>
                </a:tc>
                <a:tc hMerge="1">
                  <a:txBody>
                    <a:bodyPr/>
                    <a:lstStyle/>
                    <a:p>
                      <a:endParaRPr lang="ru-RU"/>
                    </a:p>
                  </a:txBody>
                  <a:tcPr/>
                </a:tc>
                <a:tc hMerge="1">
                  <a:txBody>
                    <a:bodyPr/>
                    <a:lstStyle/>
                    <a:p>
                      <a:endParaRPr lang="ru-RU"/>
                    </a:p>
                  </a:txBody>
                  <a:tcPr/>
                </a:tc>
                <a:tc gridSpan="2">
                  <a:txBody>
                    <a:bodyPr/>
                    <a:lstStyle/>
                    <a:p>
                      <a:pPr algn="ctr">
                        <a:lnSpc>
                          <a:spcPct val="115000"/>
                        </a:lnSpc>
                        <a:spcAft>
                          <a:spcPts val="0"/>
                        </a:spcAft>
                      </a:pPr>
                      <a:r>
                        <a:rPr lang="ru-RU" sz="1200"/>
                        <a:t>130 - 170</a:t>
                      </a:r>
                      <a:endParaRPr lang="ru-RU" sz="1100">
                        <a:latin typeface="Calibri"/>
                        <a:ea typeface="Calibri"/>
                        <a:cs typeface="Times New Roman"/>
                      </a:endParaRPr>
                    </a:p>
                  </a:txBody>
                  <a:tcPr marL="67549" marR="67549" marT="0" marB="0"/>
                </a:tc>
                <a:tc hMerge="1">
                  <a:txBody>
                    <a:bodyPr/>
                    <a:lstStyle/>
                    <a:p>
                      <a:endParaRPr lang="ru-RU"/>
                    </a:p>
                  </a:txBody>
                  <a:tcPr/>
                </a:tc>
              </a:tr>
              <a:tr h="263032">
                <a:tc>
                  <a:txBody>
                    <a:bodyPr/>
                    <a:lstStyle/>
                    <a:p>
                      <a:pPr algn="just">
                        <a:lnSpc>
                          <a:spcPct val="115000"/>
                        </a:lnSpc>
                        <a:spcAft>
                          <a:spcPts val="0"/>
                        </a:spcAft>
                      </a:pPr>
                      <a:r>
                        <a:rPr lang="ru-RU" sz="1200"/>
                        <a:t>Биомаг</a:t>
                      </a:r>
                      <a:endParaRPr lang="ru-RU" sz="1100">
                        <a:latin typeface="Calibri"/>
                        <a:ea typeface="Calibri"/>
                        <a:cs typeface="Times New Roman"/>
                      </a:endParaRPr>
                    </a:p>
                  </a:txBody>
                  <a:tcPr marL="67549" marR="67549" marT="0" marB="0"/>
                </a:tc>
                <a:tc gridSpan="2">
                  <a:txBody>
                    <a:bodyPr/>
                    <a:lstStyle/>
                    <a:p>
                      <a:pPr algn="ctr">
                        <a:lnSpc>
                          <a:spcPct val="115000"/>
                        </a:lnSpc>
                        <a:spcAft>
                          <a:spcPts val="0"/>
                        </a:spcAft>
                      </a:pPr>
                      <a:r>
                        <a:rPr lang="ru-RU" sz="1200"/>
                        <a:t>20 - 85</a:t>
                      </a:r>
                      <a:endParaRPr lang="ru-RU" sz="1100">
                        <a:latin typeface="Calibri"/>
                        <a:ea typeface="Calibri"/>
                        <a:cs typeface="Times New Roman"/>
                      </a:endParaRPr>
                    </a:p>
                  </a:txBody>
                  <a:tcPr marL="67549" marR="67549" marT="0" marB="0"/>
                </a:tc>
                <a:tc hMerge="1">
                  <a:txBody>
                    <a:bodyPr/>
                    <a:lstStyle/>
                    <a:p>
                      <a:endParaRPr lang="ru-RU"/>
                    </a:p>
                  </a:txBody>
                  <a:tcPr/>
                </a:tc>
                <a:tc gridSpan="4">
                  <a:txBody>
                    <a:bodyPr/>
                    <a:lstStyle/>
                    <a:p>
                      <a:pPr>
                        <a:lnSpc>
                          <a:spcPct val="115000"/>
                        </a:lnSpc>
                        <a:spcAft>
                          <a:spcPts val="0"/>
                        </a:spcAft>
                      </a:pPr>
                      <a:r>
                        <a:rPr lang="ru-RU" sz="1200"/>
                        <a:t>  100 - 140</a:t>
                      </a:r>
                      <a:endParaRPr lang="ru-RU" sz="1100">
                        <a:latin typeface="Calibri"/>
                        <a:ea typeface="Calibri"/>
                        <a:cs typeface="Times New Roman"/>
                      </a:endParaRPr>
                    </a:p>
                  </a:txBody>
                  <a:tcPr marL="67549" marR="67549" marT="0" marB="0"/>
                </a:tc>
                <a:tc hMerge="1">
                  <a:txBody>
                    <a:bodyPr/>
                    <a:lstStyle/>
                    <a:p>
                      <a:endParaRPr lang="ru-RU"/>
                    </a:p>
                  </a:txBody>
                  <a:tcPr/>
                </a:tc>
                <a:tc hMerge="1">
                  <a:txBody>
                    <a:bodyPr/>
                    <a:lstStyle/>
                    <a:p>
                      <a:endParaRPr lang="ru-RU"/>
                    </a:p>
                  </a:txBody>
                  <a:tcPr/>
                </a:tc>
                <a:tc hMerge="1">
                  <a:txBody>
                    <a:bodyPr/>
                    <a:lstStyle/>
                    <a:p>
                      <a:endParaRPr lang="ru-RU"/>
                    </a:p>
                  </a:txBody>
                  <a:tcPr/>
                </a:tc>
                <a:tc gridSpan="2">
                  <a:txBody>
                    <a:bodyPr/>
                    <a:lstStyle/>
                    <a:p>
                      <a:pPr algn="ctr">
                        <a:lnSpc>
                          <a:spcPct val="115000"/>
                        </a:lnSpc>
                        <a:spcAft>
                          <a:spcPts val="0"/>
                        </a:spcAft>
                      </a:pPr>
                      <a:r>
                        <a:rPr lang="ru-RU" sz="1200"/>
                        <a:t>145 - 175 </a:t>
                      </a:r>
                      <a:endParaRPr lang="ru-RU" sz="1100">
                        <a:latin typeface="Calibri"/>
                        <a:ea typeface="Calibri"/>
                        <a:cs typeface="Times New Roman"/>
                      </a:endParaRPr>
                    </a:p>
                  </a:txBody>
                  <a:tcPr marL="67549" marR="67549" marT="0" marB="0"/>
                </a:tc>
                <a:tc hMerge="1">
                  <a:txBody>
                    <a:bodyPr/>
                    <a:lstStyle/>
                    <a:p>
                      <a:endParaRPr lang="ru-RU"/>
                    </a:p>
                  </a:txBody>
                  <a:tcPr/>
                </a:tc>
                <a:tc gridSpan="2">
                  <a:txBody>
                    <a:bodyPr/>
                    <a:lstStyle/>
                    <a:p>
                      <a:pPr algn="ctr">
                        <a:lnSpc>
                          <a:spcPct val="115000"/>
                        </a:lnSpc>
                        <a:spcAft>
                          <a:spcPts val="0"/>
                        </a:spcAft>
                      </a:pPr>
                      <a:r>
                        <a:rPr lang="ru-RU" sz="1200"/>
                        <a:t>70</a:t>
                      </a:r>
                      <a:endParaRPr lang="ru-RU" sz="1100">
                        <a:latin typeface="Calibri"/>
                        <a:ea typeface="Calibri"/>
                        <a:cs typeface="Times New Roman"/>
                      </a:endParaRPr>
                    </a:p>
                  </a:txBody>
                  <a:tcPr marL="67549" marR="67549" marT="0" marB="0"/>
                </a:tc>
                <a:tc hMerge="1">
                  <a:txBody>
                    <a:bodyPr/>
                    <a:lstStyle/>
                    <a:p>
                      <a:endParaRPr lang="ru-RU"/>
                    </a:p>
                  </a:txBody>
                  <a:tcPr/>
                </a:tc>
                <a:tc>
                  <a:txBody>
                    <a:bodyPr/>
                    <a:lstStyle/>
                    <a:p>
                      <a:pPr algn="ctr">
                        <a:lnSpc>
                          <a:spcPct val="115000"/>
                        </a:lnSpc>
                        <a:spcAft>
                          <a:spcPts val="0"/>
                        </a:spcAft>
                      </a:pPr>
                      <a:r>
                        <a:rPr lang="ru-RU" sz="1200"/>
                        <a:t>95</a:t>
                      </a:r>
                      <a:endParaRPr lang="ru-RU" sz="1100">
                        <a:latin typeface="Calibri"/>
                        <a:ea typeface="Calibri"/>
                        <a:cs typeface="Times New Roman"/>
                      </a:endParaRPr>
                    </a:p>
                  </a:txBody>
                  <a:tcPr marL="67549" marR="67549" marT="0" marB="0"/>
                </a:tc>
                <a:tc>
                  <a:txBody>
                    <a:bodyPr/>
                    <a:lstStyle/>
                    <a:p>
                      <a:pPr algn="ctr">
                        <a:lnSpc>
                          <a:spcPct val="115000"/>
                        </a:lnSpc>
                        <a:spcAft>
                          <a:spcPts val="0"/>
                        </a:spcAft>
                      </a:pPr>
                      <a:r>
                        <a:rPr lang="ru-RU" sz="1200"/>
                        <a:t>150</a:t>
                      </a:r>
                      <a:endParaRPr lang="ru-RU" sz="1100">
                        <a:latin typeface="Calibri"/>
                        <a:ea typeface="Calibri"/>
                        <a:cs typeface="Times New Roman"/>
                      </a:endParaRPr>
                    </a:p>
                  </a:txBody>
                  <a:tcPr marL="67549" marR="67549" marT="0" marB="0"/>
                </a:tc>
                <a:tc>
                  <a:txBody>
                    <a:bodyPr/>
                    <a:lstStyle/>
                    <a:p>
                      <a:pPr algn="ctr">
                        <a:lnSpc>
                          <a:spcPct val="115000"/>
                        </a:lnSpc>
                        <a:spcAft>
                          <a:spcPts val="0"/>
                        </a:spcAft>
                      </a:pPr>
                      <a:r>
                        <a:rPr lang="ru-RU" sz="1200"/>
                        <a:t>190</a:t>
                      </a:r>
                      <a:endParaRPr lang="ru-RU" sz="1100">
                        <a:latin typeface="Calibri"/>
                        <a:ea typeface="Calibri"/>
                        <a:cs typeface="Times New Roman"/>
                      </a:endParaRPr>
                    </a:p>
                  </a:txBody>
                  <a:tcPr marL="67549" marR="67549" marT="0" marB="0"/>
                </a:tc>
              </a:tr>
              <a:tr h="263032">
                <a:tc>
                  <a:txBody>
                    <a:bodyPr/>
                    <a:lstStyle/>
                    <a:p>
                      <a:pPr algn="just">
                        <a:lnSpc>
                          <a:spcPct val="115000"/>
                        </a:lnSpc>
                        <a:spcAft>
                          <a:spcPts val="0"/>
                        </a:spcAft>
                      </a:pPr>
                      <a:r>
                        <a:rPr lang="ru-RU" sz="1200"/>
                        <a:t>Ацетаты </a:t>
                      </a:r>
                      <a:endParaRPr lang="ru-RU" sz="1100">
                        <a:latin typeface="Calibri"/>
                        <a:ea typeface="Calibri"/>
                        <a:cs typeface="Times New Roman"/>
                      </a:endParaRPr>
                    </a:p>
                  </a:txBody>
                  <a:tcPr marL="67549" marR="67549" marT="0" marB="0"/>
                </a:tc>
                <a:tc gridSpan="13">
                  <a:txBody>
                    <a:bodyPr/>
                    <a:lstStyle/>
                    <a:p>
                      <a:pPr algn="just">
                        <a:lnSpc>
                          <a:spcPct val="115000"/>
                        </a:lnSpc>
                        <a:spcAft>
                          <a:spcPts val="0"/>
                        </a:spcAft>
                      </a:pPr>
                      <a:endParaRPr lang="ru-RU" sz="1200">
                        <a:latin typeface="Times New Roman"/>
                        <a:ea typeface="Times New Roman"/>
                        <a:cs typeface="Times New Roman"/>
                      </a:endParaRPr>
                    </a:p>
                  </a:txBody>
                  <a:tcPr marL="67549" marR="67549"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87865">
                <a:tc>
                  <a:txBody>
                    <a:bodyPr/>
                    <a:lstStyle/>
                    <a:p>
                      <a:pPr algn="just">
                        <a:lnSpc>
                          <a:spcPct val="115000"/>
                        </a:lnSpc>
                        <a:spcAft>
                          <a:spcPts val="0"/>
                        </a:spcAft>
                      </a:pPr>
                      <a:r>
                        <a:rPr lang="ru-RU" sz="1200"/>
                        <a:t>Антиснег-1</a:t>
                      </a:r>
                      <a:endParaRPr lang="ru-RU" sz="1100">
                        <a:latin typeface="Calibri"/>
                        <a:ea typeface="Calibri"/>
                        <a:cs typeface="Times New Roman"/>
                      </a:endParaRPr>
                    </a:p>
                  </a:txBody>
                  <a:tcPr marL="67549" marR="67549" marT="0" marB="0"/>
                </a:tc>
                <a:tc>
                  <a:txBody>
                    <a:bodyPr/>
                    <a:lstStyle/>
                    <a:p>
                      <a:pPr algn="ctr">
                        <a:lnSpc>
                          <a:spcPct val="115000"/>
                        </a:lnSpc>
                        <a:spcAft>
                          <a:spcPts val="0"/>
                        </a:spcAft>
                      </a:pPr>
                      <a:r>
                        <a:rPr lang="ru-RU" sz="1200"/>
                        <a:t>15</a:t>
                      </a:r>
                      <a:endParaRPr lang="ru-RU" sz="1100">
                        <a:latin typeface="Calibri"/>
                        <a:ea typeface="Calibri"/>
                        <a:cs typeface="Times New Roman"/>
                      </a:endParaRPr>
                    </a:p>
                  </a:txBody>
                  <a:tcPr marL="67549" marR="67549" marT="0" marB="0"/>
                </a:tc>
                <a:tc gridSpan="2">
                  <a:txBody>
                    <a:bodyPr/>
                    <a:lstStyle/>
                    <a:p>
                      <a:pPr algn="ctr">
                        <a:lnSpc>
                          <a:spcPct val="115000"/>
                        </a:lnSpc>
                        <a:spcAft>
                          <a:spcPts val="0"/>
                        </a:spcAft>
                      </a:pPr>
                      <a:r>
                        <a:rPr lang="ru-RU" sz="1200"/>
                        <a:t>27</a:t>
                      </a:r>
                      <a:endParaRPr lang="ru-RU" sz="1100">
                        <a:latin typeface="Calibri"/>
                        <a:ea typeface="Calibri"/>
                        <a:cs typeface="Times New Roman"/>
                      </a:endParaRPr>
                    </a:p>
                  </a:txBody>
                  <a:tcPr marL="67549" marR="67549" marT="0" marB="0"/>
                </a:tc>
                <a:tc hMerge="1">
                  <a:txBody>
                    <a:bodyPr/>
                    <a:lstStyle/>
                    <a:p>
                      <a:endParaRPr lang="ru-RU"/>
                    </a:p>
                  </a:txBody>
                  <a:tcPr/>
                </a:tc>
                <a:tc>
                  <a:txBody>
                    <a:bodyPr/>
                    <a:lstStyle/>
                    <a:p>
                      <a:pPr algn="ctr">
                        <a:lnSpc>
                          <a:spcPct val="115000"/>
                        </a:lnSpc>
                        <a:spcAft>
                          <a:spcPts val="0"/>
                        </a:spcAft>
                      </a:pPr>
                      <a:r>
                        <a:rPr lang="ru-RU" sz="1200"/>
                        <a:t>35</a:t>
                      </a:r>
                      <a:endParaRPr lang="ru-RU" sz="1100">
                        <a:latin typeface="Calibri"/>
                        <a:ea typeface="Calibri"/>
                        <a:cs typeface="Times New Roman"/>
                      </a:endParaRPr>
                    </a:p>
                  </a:txBody>
                  <a:tcPr marL="67549" marR="67549" marT="0" marB="0"/>
                </a:tc>
                <a:tc gridSpan="2">
                  <a:txBody>
                    <a:bodyPr/>
                    <a:lstStyle/>
                    <a:p>
                      <a:pPr algn="ctr">
                        <a:lnSpc>
                          <a:spcPct val="115000"/>
                        </a:lnSpc>
                        <a:spcAft>
                          <a:spcPts val="0"/>
                        </a:spcAft>
                      </a:pPr>
                      <a:r>
                        <a:rPr lang="ru-RU" sz="1200"/>
                        <a:t>40-55</a:t>
                      </a:r>
                      <a:endParaRPr lang="ru-RU" sz="1100">
                        <a:latin typeface="Calibri"/>
                        <a:ea typeface="Calibri"/>
                        <a:cs typeface="Times New Roman"/>
                      </a:endParaRPr>
                    </a:p>
                  </a:txBody>
                  <a:tcPr marL="67549" marR="67549" marT="0" marB="0"/>
                </a:tc>
                <a:tc hMerge="1">
                  <a:txBody>
                    <a:bodyPr/>
                    <a:lstStyle/>
                    <a:p>
                      <a:endParaRPr lang="ru-RU"/>
                    </a:p>
                  </a:txBody>
                  <a:tcPr/>
                </a:tc>
                <a:tc>
                  <a:txBody>
                    <a:bodyPr/>
                    <a:lstStyle/>
                    <a:p>
                      <a:pPr algn="ctr">
                        <a:lnSpc>
                          <a:spcPct val="115000"/>
                        </a:lnSpc>
                        <a:spcAft>
                          <a:spcPts val="0"/>
                        </a:spcAft>
                      </a:pPr>
                      <a:r>
                        <a:rPr lang="ru-RU" sz="1200"/>
                        <a:t>80</a:t>
                      </a:r>
                      <a:endParaRPr lang="ru-RU" sz="1100">
                        <a:latin typeface="Calibri"/>
                        <a:ea typeface="Calibri"/>
                        <a:cs typeface="Times New Roman"/>
                      </a:endParaRPr>
                    </a:p>
                  </a:txBody>
                  <a:tcPr marL="67549" marR="67549" marT="0" marB="0"/>
                </a:tc>
                <a:tc>
                  <a:txBody>
                    <a:bodyPr/>
                    <a:lstStyle/>
                    <a:p>
                      <a:pPr algn="ctr">
                        <a:lnSpc>
                          <a:spcPct val="115000"/>
                        </a:lnSpc>
                        <a:spcAft>
                          <a:spcPts val="0"/>
                        </a:spcAft>
                      </a:pPr>
                      <a:r>
                        <a:rPr lang="ru-RU" sz="1200"/>
                        <a:t>120</a:t>
                      </a:r>
                      <a:endParaRPr lang="ru-RU" sz="1100">
                        <a:latin typeface="Calibri"/>
                        <a:ea typeface="Calibri"/>
                        <a:cs typeface="Times New Roman"/>
                      </a:endParaRPr>
                    </a:p>
                  </a:txBody>
                  <a:tcPr marL="67549" marR="67549" marT="0" marB="0"/>
                </a:tc>
                <a:tc>
                  <a:txBody>
                    <a:bodyPr/>
                    <a:lstStyle/>
                    <a:p>
                      <a:pPr algn="ctr">
                        <a:lnSpc>
                          <a:spcPct val="115000"/>
                        </a:lnSpc>
                        <a:spcAft>
                          <a:spcPts val="0"/>
                        </a:spcAft>
                      </a:pPr>
                      <a:r>
                        <a:rPr lang="ru-RU" sz="1200"/>
                        <a:t>65</a:t>
                      </a:r>
                      <a:endParaRPr lang="ru-RU" sz="1100">
                        <a:latin typeface="Calibri"/>
                        <a:ea typeface="Calibri"/>
                        <a:cs typeface="Times New Roman"/>
                      </a:endParaRPr>
                    </a:p>
                  </a:txBody>
                  <a:tcPr marL="67549" marR="67549" marT="0" marB="0"/>
                </a:tc>
                <a:tc gridSpan="2">
                  <a:txBody>
                    <a:bodyPr/>
                    <a:lstStyle/>
                    <a:p>
                      <a:pPr algn="ctr">
                        <a:lnSpc>
                          <a:spcPct val="115000"/>
                        </a:lnSpc>
                        <a:spcAft>
                          <a:spcPts val="0"/>
                        </a:spcAft>
                      </a:pPr>
                      <a:r>
                        <a:rPr lang="ru-RU" sz="1200"/>
                        <a:t>85</a:t>
                      </a:r>
                      <a:endParaRPr lang="ru-RU" sz="1100">
                        <a:latin typeface="Calibri"/>
                        <a:ea typeface="Calibri"/>
                        <a:cs typeface="Times New Roman"/>
                      </a:endParaRPr>
                    </a:p>
                  </a:txBody>
                  <a:tcPr marL="67549" marR="67549" marT="0" marB="0"/>
                </a:tc>
                <a:tc hMerge="1">
                  <a:txBody>
                    <a:bodyPr/>
                    <a:lstStyle/>
                    <a:p>
                      <a:endParaRPr lang="ru-RU"/>
                    </a:p>
                  </a:txBody>
                  <a:tcPr/>
                </a:tc>
                <a:tc>
                  <a:txBody>
                    <a:bodyPr/>
                    <a:lstStyle/>
                    <a:p>
                      <a:pPr algn="ctr">
                        <a:lnSpc>
                          <a:spcPct val="115000"/>
                        </a:lnSpc>
                        <a:spcAft>
                          <a:spcPts val="0"/>
                        </a:spcAft>
                      </a:pPr>
                      <a:r>
                        <a:rPr lang="ru-RU" sz="1200"/>
                        <a:t>125</a:t>
                      </a:r>
                      <a:endParaRPr lang="ru-RU" sz="1100">
                        <a:latin typeface="Calibri"/>
                        <a:ea typeface="Calibri"/>
                        <a:cs typeface="Times New Roman"/>
                      </a:endParaRPr>
                    </a:p>
                  </a:txBody>
                  <a:tcPr marL="67549" marR="67549" marT="0" marB="0"/>
                </a:tc>
                <a:tc>
                  <a:txBody>
                    <a:bodyPr/>
                    <a:lstStyle/>
                    <a:p>
                      <a:pPr algn="ctr">
                        <a:lnSpc>
                          <a:spcPct val="115000"/>
                        </a:lnSpc>
                        <a:spcAft>
                          <a:spcPts val="0"/>
                        </a:spcAft>
                      </a:pPr>
                      <a:r>
                        <a:rPr lang="ru-RU" sz="1200" dirty="0"/>
                        <a:t>140</a:t>
                      </a:r>
                      <a:endParaRPr lang="ru-RU" sz="1100" dirty="0">
                        <a:latin typeface="Calibri"/>
                        <a:ea typeface="Calibri"/>
                        <a:cs typeface="Times New Roman"/>
                      </a:endParaRPr>
                    </a:p>
                  </a:txBody>
                  <a:tcPr marL="67549" marR="67549" marT="0" marB="0"/>
                </a:tc>
              </a:tr>
              <a:tr h="344187">
                <a:tc>
                  <a:txBody>
                    <a:bodyPr/>
                    <a:lstStyle/>
                    <a:p>
                      <a:pPr algn="just">
                        <a:lnSpc>
                          <a:spcPct val="150000"/>
                        </a:lnSpc>
                        <a:spcAft>
                          <a:spcPts val="0"/>
                        </a:spcAft>
                      </a:pPr>
                      <a:r>
                        <a:rPr lang="ru-RU" sz="1200"/>
                        <a:t>Нордикс</a:t>
                      </a:r>
                      <a:endParaRPr lang="ru-RU" sz="1100">
                        <a:latin typeface="Calibri"/>
                        <a:ea typeface="Calibri"/>
                        <a:cs typeface="Times New Roman"/>
                      </a:endParaRPr>
                    </a:p>
                  </a:txBody>
                  <a:tcPr marL="67549" marR="67549" marT="0" marB="0"/>
                </a:tc>
                <a:tc>
                  <a:txBody>
                    <a:bodyPr/>
                    <a:lstStyle/>
                    <a:p>
                      <a:pPr algn="ctr">
                        <a:lnSpc>
                          <a:spcPct val="150000"/>
                        </a:lnSpc>
                        <a:spcAft>
                          <a:spcPts val="0"/>
                        </a:spcAft>
                      </a:pPr>
                      <a:r>
                        <a:rPr lang="ru-RU" sz="1200"/>
                        <a:t>10</a:t>
                      </a:r>
                      <a:endParaRPr lang="ru-RU" sz="1100">
                        <a:latin typeface="Calibri"/>
                        <a:ea typeface="Calibri"/>
                        <a:cs typeface="Times New Roman"/>
                      </a:endParaRPr>
                    </a:p>
                  </a:txBody>
                  <a:tcPr marL="67549" marR="67549" marT="0" marB="0"/>
                </a:tc>
                <a:tc>
                  <a:txBody>
                    <a:bodyPr/>
                    <a:lstStyle/>
                    <a:p>
                      <a:pPr algn="ctr">
                        <a:lnSpc>
                          <a:spcPct val="150000"/>
                        </a:lnSpc>
                        <a:spcAft>
                          <a:spcPts val="0"/>
                        </a:spcAft>
                      </a:pPr>
                      <a:r>
                        <a:rPr lang="ru-RU" sz="1200"/>
                        <a:t>13</a:t>
                      </a:r>
                      <a:endParaRPr lang="ru-RU" sz="1100">
                        <a:latin typeface="Calibri"/>
                        <a:ea typeface="Calibri"/>
                        <a:cs typeface="Times New Roman"/>
                      </a:endParaRPr>
                    </a:p>
                  </a:txBody>
                  <a:tcPr marL="67549" marR="67549" marT="0" marB="0"/>
                </a:tc>
                <a:tc gridSpan="2">
                  <a:txBody>
                    <a:bodyPr/>
                    <a:lstStyle/>
                    <a:p>
                      <a:pPr algn="ctr">
                        <a:lnSpc>
                          <a:spcPct val="150000"/>
                        </a:lnSpc>
                        <a:spcAft>
                          <a:spcPts val="0"/>
                        </a:spcAft>
                      </a:pPr>
                      <a:r>
                        <a:rPr lang="ru-RU" sz="1200"/>
                        <a:t>23</a:t>
                      </a:r>
                      <a:endParaRPr lang="ru-RU" sz="1100">
                        <a:latin typeface="Calibri"/>
                        <a:ea typeface="Calibri"/>
                        <a:cs typeface="Times New Roman"/>
                      </a:endParaRPr>
                    </a:p>
                  </a:txBody>
                  <a:tcPr marL="67549" marR="67549" marT="0" marB="0"/>
                </a:tc>
                <a:tc hMerge="1">
                  <a:txBody>
                    <a:bodyPr/>
                    <a:lstStyle/>
                    <a:p>
                      <a:endParaRPr lang="ru-RU"/>
                    </a:p>
                  </a:txBody>
                  <a:tcPr/>
                </a:tc>
                <a:tc gridSpan="2">
                  <a:txBody>
                    <a:bodyPr/>
                    <a:lstStyle/>
                    <a:p>
                      <a:pPr algn="ctr">
                        <a:lnSpc>
                          <a:spcPct val="150000"/>
                        </a:lnSpc>
                        <a:spcAft>
                          <a:spcPts val="0"/>
                        </a:spcAft>
                      </a:pPr>
                      <a:r>
                        <a:rPr lang="ru-RU" sz="1200"/>
                        <a:t>34</a:t>
                      </a:r>
                      <a:endParaRPr lang="ru-RU" sz="1100">
                        <a:latin typeface="Calibri"/>
                        <a:ea typeface="Calibri"/>
                        <a:cs typeface="Times New Roman"/>
                      </a:endParaRPr>
                    </a:p>
                  </a:txBody>
                  <a:tcPr marL="67549" marR="67549" marT="0" marB="0"/>
                </a:tc>
                <a:tc hMerge="1">
                  <a:txBody>
                    <a:bodyPr/>
                    <a:lstStyle/>
                    <a:p>
                      <a:endParaRPr lang="ru-RU"/>
                    </a:p>
                  </a:txBody>
                  <a:tcPr/>
                </a:tc>
                <a:tc>
                  <a:txBody>
                    <a:bodyPr/>
                    <a:lstStyle/>
                    <a:p>
                      <a:pPr algn="ctr">
                        <a:lnSpc>
                          <a:spcPct val="150000"/>
                        </a:lnSpc>
                        <a:spcAft>
                          <a:spcPts val="0"/>
                        </a:spcAft>
                      </a:pPr>
                      <a:r>
                        <a:rPr lang="ru-RU" sz="1200"/>
                        <a:t>35 - 50</a:t>
                      </a:r>
                      <a:endParaRPr lang="ru-RU" sz="1100">
                        <a:latin typeface="Calibri"/>
                        <a:ea typeface="Calibri"/>
                        <a:cs typeface="Times New Roman"/>
                      </a:endParaRPr>
                    </a:p>
                  </a:txBody>
                  <a:tcPr marL="67549" marR="67549" marT="0" marB="0"/>
                </a:tc>
                <a:tc>
                  <a:txBody>
                    <a:bodyPr/>
                    <a:lstStyle/>
                    <a:p>
                      <a:pPr algn="ctr">
                        <a:lnSpc>
                          <a:spcPct val="150000"/>
                        </a:lnSpc>
                        <a:spcAft>
                          <a:spcPts val="0"/>
                        </a:spcAft>
                      </a:pPr>
                      <a:r>
                        <a:rPr lang="ru-RU" sz="1200"/>
                        <a:t>50 - 70</a:t>
                      </a:r>
                      <a:endParaRPr lang="ru-RU" sz="1100">
                        <a:latin typeface="Calibri"/>
                        <a:ea typeface="Calibri"/>
                        <a:cs typeface="Times New Roman"/>
                      </a:endParaRPr>
                    </a:p>
                  </a:txBody>
                  <a:tcPr marL="67549" marR="67549" marT="0" marB="0"/>
                </a:tc>
                <a:tc>
                  <a:txBody>
                    <a:bodyPr/>
                    <a:lstStyle/>
                    <a:p>
                      <a:pPr algn="ctr">
                        <a:lnSpc>
                          <a:spcPct val="150000"/>
                        </a:lnSpc>
                        <a:spcAft>
                          <a:spcPts val="0"/>
                        </a:spcAft>
                      </a:pPr>
                      <a:r>
                        <a:rPr lang="ru-RU" sz="1200"/>
                        <a:t>58</a:t>
                      </a:r>
                      <a:endParaRPr lang="ru-RU" sz="1100">
                        <a:latin typeface="Calibri"/>
                        <a:ea typeface="Calibri"/>
                        <a:cs typeface="Times New Roman"/>
                      </a:endParaRPr>
                    </a:p>
                  </a:txBody>
                  <a:tcPr marL="67549" marR="67549" marT="0" marB="0"/>
                </a:tc>
                <a:tc gridSpan="2">
                  <a:txBody>
                    <a:bodyPr/>
                    <a:lstStyle/>
                    <a:p>
                      <a:pPr algn="ctr">
                        <a:lnSpc>
                          <a:spcPct val="150000"/>
                        </a:lnSpc>
                        <a:spcAft>
                          <a:spcPts val="0"/>
                        </a:spcAft>
                      </a:pPr>
                      <a:r>
                        <a:rPr lang="ru-RU" sz="1200"/>
                        <a:t>77</a:t>
                      </a:r>
                      <a:endParaRPr lang="ru-RU" sz="1100">
                        <a:latin typeface="Calibri"/>
                        <a:ea typeface="Calibri"/>
                        <a:cs typeface="Times New Roman"/>
                      </a:endParaRPr>
                    </a:p>
                  </a:txBody>
                  <a:tcPr marL="67549" marR="67549" marT="0" marB="0"/>
                </a:tc>
                <a:tc hMerge="1">
                  <a:txBody>
                    <a:bodyPr/>
                    <a:lstStyle/>
                    <a:p>
                      <a:endParaRPr lang="ru-RU"/>
                    </a:p>
                  </a:txBody>
                  <a:tcPr/>
                </a:tc>
                <a:tc>
                  <a:txBody>
                    <a:bodyPr/>
                    <a:lstStyle/>
                    <a:p>
                      <a:pPr algn="ctr">
                        <a:lnSpc>
                          <a:spcPct val="150000"/>
                        </a:lnSpc>
                        <a:spcAft>
                          <a:spcPts val="0"/>
                        </a:spcAft>
                      </a:pPr>
                      <a:r>
                        <a:rPr lang="ru-RU" sz="1200"/>
                        <a:t>85</a:t>
                      </a:r>
                      <a:endParaRPr lang="ru-RU" sz="1100">
                        <a:latin typeface="Calibri"/>
                        <a:ea typeface="Calibri"/>
                        <a:cs typeface="Times New Roman"/>
                      </a:endParaRPr>
                    </a:p>
                  </a:txBody>
                  <a:tcPr marL="67549" marR="67549" marT="0" marB="0"/>
                </a:tc>
                <a:tc>
                  <a:txBody>
                    <a:bodyPr/>
                    <a:lstStyle/>
                    <a:p>
                      <a:pPr algn="ctr">
                        <a:lnSpc>
                          <a:spcPct val="150000"/>
                        </a:lnSpc>
                        <a:spcAft>
                          <a:spcPts val="0"/>
                        </a:spcAft>
                      </a:pPr>
                      <a:r>
                        <a:rPr lang="ru-RU" sz="1200" dirty="0"/>
                        <a:t>95</a:t>
                      </a:r>
                      <a:endParaRPr lang="ru-RU" sz="1100" dirty="0">
                        <a:latin typeface="Calibri"/>
                        <a:ea typeface="Calibri"/>
                        <a:cs typeface="Times New Roman"/>
                      </a:endParaRPr>
                    </a:p>
                  </a:txBody>
                  <a:tcPr marL="67549" marR="67549" marT="0" marB="0"/>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AutoShape 2061"/>
          <p:cNvSpPr>
            <a:spLocks noChangeArrowheads="1"/>
          </p:cNvSpPr>
          <p:nvPr/>
        </p:nvSpPr>
        <p:spPr bwMode="auto">
          <a:xfrm>
            <a:off x="107504" y="2060848"/>
            <a:ext cx="9036496" cy="3600400"/>
          </a:xfrm>
          <a:prstGeom prst="roundRect">
            <a:avLst>
              <a:gd name="adj" fmla="val 16667"/>
            </a:avLst>
          </a:prstGeom>
          <a:solidFill>
            <a:schemeClr val="tx1">
              <a:alpha val="86000"/>
            </a:schemeClr>
          </a:solidFill>
          <a:ln w="19050" algn="ctr">
            <a:solidFill>
              <a:schemeClr val="tx2">
                <a:lumMod val="60000"/>
                <a:lumOff val="40000"/>
              </a:schemeClr>
            </a:solidFill>
            <a:round/>
            <a:headEnd/>
            <a:tailEnd/>
          </a:ln>
          <a:scene3d>
            <a:camera prst="orthographicFront"/>
            <a:lightRig rig="threePt" dir="t"/>
          </a:scene3d>
          <a:sp3d prstMaterial="softEdge">
            <a:bevelT w="165100" prst="coolSlant"/>
          </a:sp3d>
        </p:spPr>
        <p:txBody>
          <a:bodyPr anchor="ctr"/>
          <a:lstStyle/>
          <a:p>
            <a:pPr>
              <a:buFont typeface="Wingdings" pitchFamily="2" charset="2"/>
              <a:buChar char="§"/>
            </a:pPr>
            <a:r>
              <a:rPr lang="ru-RU" dirty="0" smtClean="0">
                <a:solidFill>
                  <a:schemeClr val="bg1"/>
                </a:solidFill>
              </a:rPr>
              <a:t> рыхлый снег преимущественно откладывается на дорожном покрытии в виде ровного по толщине слоя. Плотность свежевыпавшего снега может изменяться от 0,06 до 0,20 г/см</a:t>
            </a:r>
            <a:r>
              <a:rPr lang="ru-RU" baseline="30000" dirty="0" smtClean="0">
                <a:solidFill>
                  <a:schemeClr val="bg1"/>
                </a:solidFill>
              </a:rPr>
              <a:t>3</a:t>
            </a:r>
            <a:r>
              <a:rPr lang="ru-RU" dirty="0" smtClean="0">
                <a:solidFill>
                  <a:schemeClr val="bg1"/>
                </a:solidFill>
              </a:rPr>
              <a:t>. В зависимости от содержания влаги снег может быть сухим, влажным и мокрым. </a:t>
            </a:r>
          </a:p>
          <a:p>
            <a:pPr>
              <a:buFont typeface="Wingdings" pitchFamily="2" charset="2"/>
              <a:buChar char="§"/>
            </a:pPr>
            <a:r>
              <a:rPr lang="ru-RU" dirty="0" smtClean="0">
                <a:solidFill>
                  <a:schemeClr val="bg1"/>
                </a:solidFill>
              </a:rPr>
              <a:t> снежный накат</a:t>
            </a:r>
            <a:r>
              <a:rPr lang="ru-RU" b="1" i="1" dirty="0" smtClean="0">
                <a:solidFill>
                  <a:schemeClr val="bg1"/>
                </a:solidFill>
              </a:rPr>
              <a:t> </a:t>
            </a:r>
            <a:r>
              <a:rPr lang="ru-RU" dirty="0" smtClean="0">
                <a:solidFill>
                  <a:schemeClr val="bg1"/>
                </a:solidFill>
              </a:rPr>
              <a:t>представляет собой слой снега, уплотненного колесами проходящего автотранспорта. Он может иметь толщину от 0,5 мм до 20 мм и плотность от 0,3 до 0,6 г/см</a:t>
            </a:r>
            <a:r>
              <a:rPr lang="ru-RU" baseline="30000" dirty="0" smtClean="0">
                <a:solidFill>
                  <a:schemeClr val="bg1"/>
                </a:solidFill>
              </a:rPr>
              <a:t>3</a:t>
            </a:r>
            <a:r>
              <a:rPr lang="ru-RU" dirty="0" smtClean="0">
                <a:solidFill>
                  <a:schemeClr val="bg1"/>
                </a:solidFill>
              </a:rPr>
              <a:t>.</a:t>
            </a:r>
          </a:p>
          <a:p>
            <a:pPr>
              <a:buFont typeface="Wingdings" pitchFamily="2" charset="2"/>
              <a:buChar char="§"/>
            </a:pPr>
            <a:r>
              <a:rPr lang="ru-RU" dirty="0" smtClean="0">
                <a:solidFill>
                  <a:schemeClr val="bg1"/>
                </a:solidFill>
              </a:rPr>
              <a:t> стекловидный лед</a:t>
            </a:r>
            <a:r>
              <a:rPr lang="ru-RU" b="1" i="1" dirty="0" smtClean="0">
                <a:solidFill>
                  <a:schemeClr val="bg1"/>
                </a:solidFill>
              </a:rPr>
              <a:t> </a:t>
            </a:r>
            <a:r>
              <a:rPr lang="ru-RU" dirty="0" smtClean="0">
                <a:solidFill>
                  <a:schemeClr val="bg1"/>
                </a:solidFill>
              </a:rPr>
              <a:t>появляется на покрытии в виде гладкой стекловидной пленки толщиной от 1 до 3 мм и изредка в виде матовой белой шероховатой корки толщиной до 10 мм и более. Отложения стекловидного льда имеют плотность от 0,7 до 0,9 г/см</a:t>
            </a:r>
            <a:r>
              <a:rPr lang="ru-RU" baseline="30000" dirty="0" smtClean="0">
                <a:solidFill>
                  <a:schemeClr val="bg1"/>
                </a:solidFill>
              </a:rPr>
              <a:t>3</a:t>
            </a:r>
            <a:r>
              <a:rPr lang="ru-RU" dirty="0" smtClean="0">
                <a:solidFill>
                  <a:schemeClr val="bg1"/>
                </a:solidFill>
              </a:rPr>
              <a:t>. </a:t>
            </a:r>
            <a:endParaRPr lang="ru-RU" dirty="0">
              <a:solidFill>
                <a:schemeClr val="bg1"/>
              </a:solidFill>
            </a:endParaRPr>
          </a:p>
        </p:txBody>
      </p:sp>
      <p:sp>
        <p:nvSpPr>
          <p:cNvPr id="9" name="AutoShape 2061"/>
          <p:cNvSpPr>
            <a:spLocks noChangeArrowheads="1"/>
          </p:cNvSpPr>
          <p:nvPr/>
        </p:nvSpPr>
        <p:spPr bwMode="auto">
          <a:xfrm>
            <a:off x="539552" y="692696"/>
            <a:ext cx="7885384" cy="864096"/>
          </a:xfrm>
          <a:prstGeom prst="roundRect">
            <a:avLst>
              <a:gd name="adj" fmla="val 16667"/>
            </a:avLst>
          </a:prstGeom>
          <a:solidFill>
            <a:schemeClr val="tx1">
              <a:alpha val="86000"/>
            </a:schemeClr>
          </a:solidFill>
          <a:ln w="19050" algn="ctr">
            <a:solidFill>
              <a:schemeClr val="tx2">
                <a:lumMod val="60000"/>
                <a:lumOff val="40000"/>
              </a:schemeClr>
            </a:solidFill>
            <a:round/>
            <a:headEnd/>
            <a:tailEnd/>
          </a:ln>
          <a:scene3d>
            <a:camera prst="orthographicFront"/>
            <a:lightRig rig="threePt" dir="t"/>
          </a:scene3d>
          <a:sp3d prstMaterial="softEdge">
            <a:bevelT w="165100" prst="coolSlant"/>
          </a:sp3d>
        </p:spPr>
        <p:txBody>
          <a:bodyPr anchor="ctr"/>
          <a:lstStyle/>
          <a:p>
            <a:pPr algn="ctr"/>
            <a:r>
              <a:rPr lang="ru-RU" sz="2400" dirty="0" smtClean="0">
                <a:solidFill>
                  <a:schemeClr val="bg1"/>
                </a:solidFill>
              </a:rPr>
              <a:t>Каждый вид скользкости необходимо определять по следующим качествам</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4" name="AutoShape 2061"/>
          <p:cNvSpPr>
            <a:spLocks noChangeArrowheads="1"/>
          </p:cNvSpPr>
          <p:nvPr/>
        </p:nvSpPr>
        <p:spPr bwMode="auto">
          <a:xfrm>
            <a:off x="251520" y="2420888"/>
            <a:ext cx="8568952" cy="1440160"/>
          </a:xfrm>
          <a:prstGeom prst="roundRect">
            <a:avLst>
              <a:gd name="adj" fmla="val 16667"/>
            </a:avLst>
          </a:prstGeom>
          <a:solidFill>
            <a:schemeClr val="tx1">
              <a:alpha val="86000"/>
            </a:schemeClr>
          </a:solidFill>
          <a:ln w="19050" algn="ctr">
            <a:solidFill>
              <a:schemeClr val="tx2">
                <a:lumMod val="60000"/>
                <a:lumOff val="40000"/>
              </a:schemeClr>
            </a:solidFill>
            <a:round/>
            <a:headEnd/>
            <a:tailEnd/>
          </a:ln>
          <a:scene3d>
            <a:camera prst="orthographicFront"/>
            <a:lightRig rig="threePt" dir="t"/>
          </a:scene3d>
          <a:sp3d prstMaterial="softEdge">
            <a:bevelT w="165100" prst="coolSlant"/>
          </a:sp3d>
        </p:spPr>
        <p:txBody>
          <a:bodyPr anchor="ctr"/>
          <a:lstStyle/>
          <a:p>
            <a:pPr algn="ctr"/>
            <a:r>
              <a:rPr lang="ru-RU" sz="2800" b="1" i="1" dirty="0" smtClean="0">
                <a:solidFill>
                  <a:schemeClr val="tx2">
                    <a:lumMod val="20000"/>
                    <a:lumOff val="80000"/>
                  </a:schemeClr>
                </a:solidFill>
              </a:rPr>
              <a:t>Ремонт покрытий из дренирующих асфальтобетонных смесей</a:t>
            </a:r>
            <a:endParaRPr lang="ru-RU" sz="2800" dirty="0" smtClean="0">
              <a:solidFill>
                <a:schemeClr val="tx2">
                  <a:lumMod val="20000"/>
                  <a:lumOff val="80000"/>
                </a:schemeClr>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4" name="AutoShape 2061"/>
          <p:cNvSpPr>
            <a:spLocks noChangeArrowheads="1"/>
          </p:cNvSpPr>
          <p:nvPr/>
        </p:nvSpPr>
        <p:spPr bwMode="auto">
          <a:xfrm>
            <a:off x="251520" y="116632"/>
            <a:ext cx="8568952" cy="792088"/>
          </a:xfrm>
          <a:prstGeom prst="roundRect">
            <a:avLst>
              <a:gd name="adj" fmla="val 16667"/>
            </a:avLst>
          </a:prstGeom>
          <a:solidFill>
            <a:schemeClr val="tx1">
              <a:alpha val="86000"/>
            </a:schemeClr>
          </a:solidFill>
          <a:ln w="34925" algn="ctr">
            <a:solidFill>
              <a:schemeClr val="tx2">
                <a:lumMod val="60000"/>
                <a:lumOff val="40000"/>
              </a:schemeClr>
            </a:solidFill>
            <a:round/>
            <a:headEnd/>
            <a:tailEnd/>
          </a:ln>
          <a:scene3d>
            <a:camera prst="orthographicFront"/>
            <a:lightRig rig="threePt" dir="t"/>
          </a:scene3d>
          <a:sp3d prstMaterial="softEdge">
            <a:bevelT/>
          </a:sp3d>
        </p:spPr>
        <p:txBody>
          <a:bodyPr anchor="ctr"/>
          <a:lstStyle/>
          <a:p>
            <a:pPr algn="ctr"/>
            <a:r>
              <a:rPr lang="ru-RU" sz="2400" b="1" i="1" dirty="0" smtClean="0">
                <a:solidFill>
                  <a:schemeClr val="tx2">
                    <a:lumMod val="20000"/>
                    <a:lumOff val="80000"/>
                  </a:schemeClr>
                </a:solidFill>
              </a:rPr>
              <a:t>Ремонт покрытий из дренирующих асфальтобетонных смесей</a:t>
            </a:r>
            <a:endParaRPr lang="ru-RU" sz="2400" dirty="0" smtClean="0">
              <a:solidFill>
                <a:schemeClr val="tx2">
                  <a:lumMod val="20000"/>
                  <a:lumOff val="80000"/>
                </a:schemeClr>
              </a:solidFill>
            </a:endParaRPr>
          </a:p>
        </p:txBody>
      </p:sp>
      <p:pic>
        <p:nvPicPr>
          <p:cNvPr id="3" name="Рисунок 2" descr="IMG_3533.JPG"/>
          <p:cNvPicPr>
            <a:picLocks noChangeAspect="1"/>
          </p:cNvPicPr>
          <p:nvPr/>
        </p:nvPicPr>
        <p:blipFill>
          <a:blip r:embed="rId3" cstate="print"/>
          <a:stretch>
            <a:fillRect/>
          </a:stretch>
        </p:blipFill>
        <p:spPr>
          <a:xfrm rot="16200000">
            <a:off x="17494" y="1646802"/>
            <a:ext cx="2736304" cy="2268252"/>
          </a:xfrm>
          <a:prstGeom prst="rect">
            <a:avLst/>
          </a:prstGeom>
          <a:ln w="34925">
            <a:solidFill>
              <a:schemeClr val="tx2">
                <a:lumMod val="60000"/>
                <a:lumOff val="40000"/>
              </a:schemeClr>
            </a:solidFill>
          </a:ln>
          <a:scene3d>
            <a:camera prst="orthographicFront"/>
            <a:lightRig rig="threePt" dir="t"/>
          </a:scene3d>
          <a:sp3d>
            <a:bevelT/>
          </a:sp3d>
        </p:spPr>
      </p:pic>
      <p:pic>
        <p:nvPicPr>
          <p:cNvPr id="5" name="Рисунок 4" descr="IMG_3581.JPG"/>
          <p:cNvPicPr>
            <a:picLocks noChangeAspect="1"/>
          </p:cNvPicPr>
          <p:nvPr/>
        </p:nvPicPr>
        <p:blipFill>
          <a:blip r:embed="rId4" cstate="print"/>
          <a:stretch>
            <a:fillRect/>
          </a:stretch>
        </p:blipFill>
        <p:spPr>
          <a:xfrm>
            <a:off x="899592" y="4509120"/>
            <a:ext cx="2880320" cy="2160240"/>
          </a:xfrm>
          <a:prstGeom prst="rect">
            <a:avLst/>
          </a:prstGeom>
          <a:ln w="34925">
            <a:solidFill>
              <a:schemeClr val="tx2">
                <a:lumMod val="60000"/>
                <a:lumOff val="40000"/>
              </a:schemeClr>
            </a:solidFill>
          </a:ln>
          <a:scene3d>
            <a:camera prst="orthographicFront"/>
            <a:lightRig rig="threePt" dir="t"/>
          </a:scene3d>
          <a:sp3d>
            <a:bevelT/>
          </a:sp3d>
        </p:spPr>
      </p:pic>
      <p:pic>
        <p:nvPicPr>
          <p:cNvPr id="6" name="Рисунок 5" descr="IMG_3624.JPG"/>
          <p:cNvPicPr>
            <a:picLocks noChangeAspect="1"/>
          </p:cNvPicPr>
          <p:nvPr/>
        </p:nvPicPr>
        <p:blipFill>
          <a:blip r:embed="rId5" cstate="print"/>
          <a:stretch>
            <a:fillRect/>
          </a:stretch>
        </p:blipFill>
        <p:spPr>
          <a:xfrm>
            <a:off x="2915816" y="1412776"/>
            <a:ext cx="2808312" cy="2106234"/>
          </a:xfrm>
          <a:prstGeom prst="rect">
            <a:avLst/>
          </a:prstGeom>
          <a:ln w="34925">
            <a:solidFill>
              <a:schemeClr val="tx2">
                <a:lumMod val="60000"/>
                <a:lumOff val="40000"/>
              </a:schemeClr>
            </a:solidFill>
          </a:ln>
          <a:scene3d>
            <a:camera prst="orthographicFront"/>
            <a:lightRig rig="threePt" dir="t"/>
          </a:scene3d>
          <a:sp3d>
            <a:bevelT/>
          </a:sp3d>
        </p:spPr>
      </p:pic>
      <p:pic>
        <p:nvPicPr>
          <p:cNvPr id="7" name="Рисунок 6" descr="IMG_3657.JPG"/>
          <p:cNvPicPr>
            <a:picLocks noChangeAspect="1"/>
          </p:cNvPicPr>
          <p:nvPr/>
        </p:nvPicPr>
        <p:blipFill>
          <a:blip r:embed="rId6" cstate="print"/>
          <a:stretch>
            <a:fillRect/>
          </a:stretch>
        </p:blipFill>
        <p:spPr>
          <a:xfrm>
            <a:off x="5508104" y="4509120"/>
            <a:ext cx="2880321" cy="2160240"/>
          </a:xfrm>
          <a:prstGeom prst="rect">
            <a:avLst/>
          </a:prstGeom>
          <a:ln w="34925">
            <a:solidFill>
              <a:schemeClr val="tx2">
                <a:lumMod val="60000"/>
                <a:lumOff val="40000"/>
              </a:schemeClr>
            </a:solidFill>
          </a:ln>
          <a:scene3d>
            <a:camera prst="orthographicFront"/>
            <a:lightRig rig="threePt" dir="t"/>
          </a:scene3d>
          <a:sp3d>
            <a:bevelT/>
          </a:sp3d>
        </p:spPr>
      </p:pic>
      <p:pic>
        <p:nvPicPr>
          <p:cNvPr id="8" name="Рисунок 7" descr="IMG_3686.JPG"/>
          <p:cNvPicPr>
            <a:picLocks noChangeAspect="1"/>
          </p:cNvPicPr>
          <p:nvPr/>
        </p:nvPicPr>
        <p:blipFill>
          <a:blip r:embed="rId7" cstate="print"/>
          <a:stretch>
            <a:fillRect/>
          </a:stretch>
        </p:blipFill>
        <p:spPr>
          <a:xfrm>
            <a:off x="6444208" y="1412776"/>
            <a:ext cx="2268252" cy="2736304"/>
          </a:xfrm>
          <a:prstGeom prst="rect">
            <a:avLst/>
          </a:prstGeom>
          <a:ln w="34925">
            <a:solidFill>
              <a:schemeClr val="tx2">
                <a:lumMod val="60000"/>
                <a:lumOff val="40000"/>
              </a:schemeClr>
            </a:solidFill>
          </a:ln>
          <a:scene3d>
            <a:camera prst="orthographicFront"/>
            <a:lightRig rig="threePt" dir="t"/>
          </a:scene3d>
          <a:sp3d>
            <a:bevelT/>
          </a:sp3d>
        </p:spPr>
      </p:pic>
      <p:cxnSp>
        <p:nvCxnSpPr>
          <p:cNvPr id="9" name="Прямая соединительная линия 8"/>
          <p:cNvCxnSpPr/>
          <p:nvPr/>
        </p:nvCxnSpPr>
        <p:spPr>
          <a:xfrm>
            <a:off x="0" y="4149080"/>
            <a:ext cx="9144000" cy="0"/>
          </a:xfrm>
          <a:prstGeom prst="line">
            <a:avLst/>
          </a:prstGeom>
          <a:ln>
            <a:solidFill>
              <a:schemeClr val="accent1">
                <a:satMod val="120000"/>
                <a:alpha val="26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a:spLocks noChangeArrowheads="1"/>
          </p:cNvSpPr>
          <p:nvPr/>
        </p:nvSpPr>
        <p:spPr bwMode="auto">
          <a:xfrm>
            <a:off x="0" y="1052736"/>
            <a:ext cx="2843808" cy="292388"/>
          </a:xfrm>
          <a:prstGeom prst="rect">
            <a:avLst/>
          </a:prstGeom>
          <a:solidFill>
            <a:schemeClr val="tx1">
              <a:alpha val="43000"/>
            </a:schemeClr>
          </a:solidFill>
          <a:ln w="25400">
            <a:solidFill>
              <a:schemeClr val="tx2">
                <a:lumMod val="60000"/>
                <a:lumOff val="40000"/>
              </a:schemeClr>
            </a:solidFill>
            <a:miter lim="800000"/>
            <a:headEnd/>
            <a:tailEnd/>
          </a:ln>
          <a:effectLst>
            <a:outerShdw blurRad="50800" dist="38100" dir="5400000" algn="t" rotWithShape="0">
              <a:prstClr val="black">
                <a:alpha val="71000"/>
              </a:prstClr>
            </a:outerShdw>
          </a:effectLst>
          <a:scene3d>
            <a:camera prst="orthographicFront"/>
            <a:lightRig rig="threePt" dir="t"/>
          </a:scene3d>
          <a:sp3d>
            <a:bevelT/>
          </a:sp3d>
        </p:spPr>
        <p:txBody>
          <a:bodyPr wrap="square">
            <a:spAutoFit/>
          </a:bodyPr>
          <a:lstStyle/>
          <a:p>
            <a:pPr algn="ctr"/>
            <a:r>
              <a:rPr lang="ru-RU" sz="1300" b="1" dirty="0" smtClean="0">
                <a:solidFill>
                  <a:schemeClr val="tx2">
                    <a:lumMod val="60000"/>
                    <a:lumOff val="40000"/>
                  </a:schemeClr>
                </a:solidFill>
                <a:latin typeface="Comic Sans MS" pitchFamily="66" charset="0"/>
                <a:cs typeface="Times New Roman" pitchFamily="18" charset="0"/>
              </a:rPr>
              <a:t>Сетка трещин</a:t>
            </a:r>
            <a:endParaRPr lang="ru-RU" sz="1300" b="1" dirty="0">
              <a:solidFill>
                <a:schemeClr val="tx2">
                  <a:lumMod val="60000"/>
                  <a:lumOff val="40000"/>
                </a:schemeClr>
              </a:solidFill>
              <a:latin typeface="Comic Sans MS" pitchFamily="66" charset="0"/>
              <a:cs typeface="Times New Roman" pitchFamily="18" charset="0"/>
            </a:endParaRPr>
          </a:p>
        </p:txBody>
      </p:sp>
      <p:sp>
        <p:nvSpPr>
          <p:cNvPr id="11" name="TextBox 10"/>
          <p:cNvSpPr txBox="1">
            <a:spLocks noChangeArrowheads="1"/>
          </p:cNvSpPr>
          <p:nvPr/>
        </p:nvSpPr>
        <p:spPr bwMode="auto">
          <a:xfrm>
            <a:off x="5868144" y="1052736"/>
            <a:ext cx="3275856" cy="292388"/>
          </a:xfrm>
          <a:prstGeom prst="rect">
            <a:avLst/>
          </a:prstGeom>
          <a:solidFill>
            <a:schemeClr val="tx1">
              <a:alpha val="43000"/>
            </a:schemeClr>
          </a:solidFill>
          <a:ln w="25400">
            <a:solidFill>
              <a:schemeClr val="tx2">
                <a:lumMod val="60000"/>
                <a:lumOff val="40000"/>
              </a:schemeClr>
            </a:solidFill>
            <a:miter lim="800000"/>
            <a:headEnd/>
            <a:tailEnd/>
          </a:ln>
          <a:effectLst>
            <a:outerShdw blurRad="50800" dist="38100" dir="5400000" algn="t" rotWithShape="0">
              <a:prstClr val="black">
                <a:alpha val="71000"/>
              </a:prstClr>
            </a:outerShdw>
          </a:effectLst>
          <a:scene3d>
            <a:camera prst="orthographicFront"/>
            <a:lightRig rig="threePt" dir="t"/>
          </a:scene3d>
          <a:sp3d>
            <a:bevelT/>
          </a:sp3d>
        </p:spPr>
        <p:txBody>
          <a:bodyPr wrap="square">
            <a:spAutoFit/>
          </a:bodyPr>
          <a:lstStyle/>
          <a:p>
            <a:pPr algn="ctr"/>
            <a:r>
              <a:rPr lang="ru-RU" sz="1300" b="1" dirty="0" smtClean="0">
                <a:solidFill>
                  <a:schemeClr val="tx2">
                    <a:lumMod val="60000"/>
                    <a:lumOff val="40000"/>
                  </a:schemeClr>
                </a:solidFill>
                <a:latin typeface="Comic Sans MS" pitchFamily="66" charset="0"/>
                <a:cs typeface="Times New Roman" pitchFamily="18" charset="0"/>
              </a:rPr>
              <a:t>Поперечная трещина </a:t>
            </a:r>
            <a:endParaRPr lang="ru-RU" sz="1300" b="1" dirty="0">
              <a:solidFill>
                <a:schemeClr val="tx2">
                  <a:lumMod val="60000"/>
                  <a:lumOff val="40000"/>
                </a:schemeClr>
              </a:solidFill>
              <a:latin typeface="Comic Sans MS" pitchFamily="66" charset="0"/>
              <a:cs typeface="Times New Roman" pitchFamily="18" charset="0"/>
            </a:endParaRPr>
          </a:p>
        </p:txBody>
      </p:sp>
      <p:sp>
        <p:nvSpPr>
          <p:cNvPr id="12" name="TextBox 11"/>
          <p:cNvSpPr txBox="1">
            <a:spLocks noChangeArrowheads="1"/>
          </p:cNvSpPr>
          <p:nvPr/>
        </p:nvSpPr>
        <p:spPr bwMode="auto">
          <a:xfrm>
            <a:off x="3059832" y="3645024"/>
            <a:ext cx="2520280" cy="292388"/>
          </a:xfrm>
          <a:prstGeom prst="rect">
            <a:avLst/>
          </a:prstGeom>
          <a:solidFill>
            <a:schemeClr val="tx1">
              <a:alpha val="43000"/>
            </a:schemeClr>
          </a:solidFill>
          <a:ln w="25400">
            <a:solidFill>
              <a:schemeClr val="tx2">
                <a:lumMod val="60000"/>
                <a:lumOff val="40000"/>
              </a:schemeClr>
            </a:solidFill>
            <a:miter lim="800000"/>
            <a:headEnd/>
            <a:tailEnd/>
          </a:ln>
          <a:effectLst>
            <a:outerShdw blurRad="50800" dist="38100" dir="5400000" algn="t" rotWithShape="0">
              <a:prstClr val="black">
                <a:alpha val="71000"/>
              </a:prstClr>
            </a:outerShdw>
          </a:effectLst>
          <a:scene3d>
            <a:camera prst="orthographicFront"/>
            <a:lightRig rig="threePt" dir="t"/>
          </a:scene3d>
          <a:sp3d>
            <a:bevelT/>
          </a:sp3d>
        </p:spPr>
        <p:txBody>
          <a:bodyPr wrap="square">
            <a:spAutoFit/>
          </a:bodyPr>
          <a:lstStyle/>
          <a:p>
            <a:pPr algn="ctr"/>
            <a:r>
              <a:rPr lang="ru-RU" sz="1300" b="1" dirty="0" smtClean="0">
                <a:solidFill>
                  <a:schemeClr val="tx2">
                    <a:lumMod val="60000"/>
                    <a:lumOff val="40000"/>
                  </a:schemeClr>
                </a:solidFill>
                <a:latin typeface="Comic Sans MS" pitchFamily="66" charset="0"/>
                <a:cs typeface="Times New Roman" pitchFamily="18" charset="0"/>
              </a:rPr>
              <a:t>Шелушение </a:t>
            </a:r>
            <a:endParaRPr lang="ru-RU" sz="1300" b="1" dirty="0">
              <a:solidFill>
                <a:schemeClr val="tx2">
                  <a:lumMod val="60000"/>
                  <a:lumOff val="40000"/>
                </a:schemeClr>
              </a:solidFill>
              <a:latin typeface="Comic Sans MS" pitchFamily="66" charset="0"/>
              <a:cs typeface="Times New Roman" pitchFamily="18" charset="0"/>
            </a:endParaRPr>
          </a:p>
        </p:txBody>
      </p:sp>
      <p:sp>
        <p:nvSpPr>
          <p:cNvPr id="13" name="TextBox 12"/>
          <p:cNvSpPr txBox="1">
            <a:spLocks noChangeArrowheads="1"/>
          </p:cNvSpPr>
          <p:nvPr/>
        </p:nvSpPr>
        <p:spPr bwMode="auto">
          <a:xfrm>
            <a:off x="899592" y="4149080"/>
            <a:ext cx="2915816" cy="292388"/>
          </a:xfrm>
          <a:prstGeom prst="rect">
            <a:avLst/>
          </a:prstGeom>
          <a:solidFill>
            <a:schemeClr val="tx1">
              <a:alpha val="43000"/>
            </a:schemeClr>
          </a:solidFill>
          <a:ln w="25400">
            <a:solidFill>
              <a:schemeClr val="tx2">
                <a:lumMod val="60000"/>
                <a:lumOff val="40000"/>
              </a:schemeClr>
            </a:solidFill>
            <a:miter lim="800000"/>
            <a:headEnd/>
            <a:tailEnd/>
          </a:ln>
          <a:effectLst>
            <a:outerShdw blurRad="50800" dist="38100" dir="5400000" algn="t" rotWithShape="0">
              <a:prstClr val="black">
                <a:alpha val="71000"/>
              </a:prstClr>
            </a:outerShdw>
          </a:effectLst>
          <a:scene3d>
            <a:camera prst="orthographicFront"/>
            <a:lightRig rig="threePt" dir="t"/>
          </a:scene3d>
          <a:sp3d>
            <a:bevelT/>
          </a:sp3d>
        </p:spPr>
        <p:txBody>
          <a:bodyPr wrap="square">
            <a:spAutoFit/>
          </a:bodyPr>
          <a:lstStyle/>
          <a:p>
            <a:pPr algn="ctr"/>
            <a:r>
              <a:rPr lang="ru-RU" sz="1300" b="1" dirty="0" smtClean="0">
                <a:solidFill>
                  <a:schemeClr val="tx2">
                    <a:lumMod val="60000"/>
                    <a:lumOff val="40000"/>
                  </a:schemeClr>
                </a:solidFill>
                <a:latin typeface="Comic Sans MS" pitchFamily="66" charset="0"/>
                <a:cs typeface="Times New Roman" pitchFamily="18" charset="0"/>
              </a:rPr>
              <a:t>Выпотевание </a:t>
            </a:r>
            <a:endParaRPr lang="ru-RU" sz="1300" b="1" dirty="0">
              <a:solidFill>
                <a:schemeClr val="tx2">
                  <a:lumMod val="60000"/>
                  <a:lumOff val="40000"/>
                </a:schemeClr>
              </a:solidFill>
              <a:latin typeface="Comic Sans MS" pitchFamily="66" charset="0"/>
              <a:cs typeface="Times New Roman" pitchFamily="18" charset="0"/>
            </a:endParaRPr>
          </a:p>
        </p:txBody>
      </p:sp>
      <p:sp>
        <p:nvSpPr>
          <p:cNvPr id="14" name="TextBox 13"/>
          <p:cNvSpPr txBox="1">
            <a:spLocks noChangeArrowheads="1"/>
          </p:cNvSpPr>
          <p:nvPr/>
        </p:nvSpPr>
        <p:spPr bwMode="auto">
          <a:xfrm>
            <a:off x="5508104" y="4149080"/>
            <a:ext cx="2915816" cy="292388"/>
          </a:xfrm>
          <a:prstGeom prst="rect">
            <a:avLst/>
          </a:prstGeom>
          <a:solidFill>
            <a:schemeClr val="tx1">
              <a:alpha val="43000"/>
            </a:schemeClr>
          </a:solidFill>
          <a:ln w="25400">
            <a:solidFill>
              <a:schemeClr val="tx2">
                <a:lumMod val="60000"/>
                <a:lumOff val="40000"/>
              </a:schemeClr>
            </a:solidFill>
            <a:miter lim="800000"/>
            <a:headEnd/>
            <a:tailEnd/>
          </a:ln>
          <a:effectLst>
            <a:outerShdw blurRad="50800" dist="38100" dir="5400000" algn="t" rotWithShape="0">
              <a:prstClr val="black">
                <a:alpha val="71000"/>
              </a:prstClr>
            </a:outerShdw>
          </a:effectLst>
          <a:scene3d>
            <a:camera prst="orthographicFront"/>
            <a:lightRig rig="threePt" dir="t"/>
          </a:scene3d>
          <a:sp3d>
            <a:bevelT/>
          </a:sp3d>
        </p:spPr>
        <p:txBody>
          <a:bodyPr wrap="square">
            <a:spAutoFit/>
          </a:bodyPr>
          <a:lstStyle/>
          <a:p>
            <a:pPr algn="ctr"/>
            <a:r>
              <a:rPr lang="ru-RU" sz="1300" b="1" dirty="0" smtClean="0">
                <a:solidFill>
                  <a:schemeClr val="tx2">
                    <a:lumMod val="60000"/>
                    <a:lumOff val="40000"/>
                  </a:schemeClr>
                </a:solidFill>
                <a:latin typeface="Comic Sans MS" pitchFamily="66" charset="0"/>
                <a:cs typeface="Times New Roman" pitchFamily="18" charset="0"/>
              </a:rPr>
              <a:t>Выбоина </a:t>
            </a:r>
            <a:endParaRPr lang="ru-RU" sz="1300" b="1" dirty="0">
              <a:solidFill>
                <a:schemeClr val="tx2">
                  <a:lumMod val="60000"/>
                  <a:lumOff val="40000"/>
                </a:schemeClr>
              </a:solidFill>
              <a:latin typeface="Comic Sans MS" pitchFamily="66" charset="0"/>
              <a:cs typeface="Times New Roman"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4" name="AutoShape 2061"/>
          <p:cNvSpPr>
            <a:spLocks noChangeArrowheads="1"/>
          </p:cNvSpPr>
          <p:nvPr/>
        </p:nvSpPr>
        <p:spPr bwMode="auto">
          <a:xfrm>
            <a:off x="251520" y="116632"/>
            <a:ext cx="8568952" cy="792088"/>
          </a:xfrm>
          <a:prstGeom prst="roundRect">
            <a:avLst>
              <a:gd name="adj" fmla="val 16667"/>
            </a:avLst>
          </a:prstGeom>
          <a:solidFill>
            <a:schemeClr val="tx1">
              <a:alpha val="86000"/>
            </a:schemeClr>
          </a:solidFill>
          <a:ln w="34925" algn="ctr">
            <a:solidFill>
              <a:schemeClr val="tx2">
                <a:lumMod val="60000"/>
                <a:lumOff val="40000"/>
              </a:schemeClr>
            </a:solidFill>
            <a:round/>
            <a:headEnd/>
            <a:tailEnd/>
          </a:ln>
          <a:scene3d>
            <a:camera prst="orthographicFront"/>
            <a:lightRig rig="threePt" dir="t"/>
          </a:scene3d>
          <a:sp3d prstMaterial="softEdge">
            <a:bevelT/>
          </a:sp3d>
        </p:spPr>
        <p:txBody>
          <a:bodyPr anchor="ctr"/>
          <a:lstStyle/>
          <a:p>
            <a:pPr algn="ctr"/>
            <a:r>
              <a:rPr lang="ru-RU" sz="2400" b="1" i="1" dirty="0" smtClean="0">
                <a:solidFill>
                  <a:schemeClr val="tx2">
                    <a:lumMod val="20000"/>
                    <a:lumOff val="80000"/>
                  </a:schemeClr>
                </a:solidFill>
              </a:rPr>
              <a:t>Ремонт покрытий из дренирующих асфальтобетонных смесей</a:t>
            </a:r>
            <a:endParaRPr lang="ru-RU" sz="2400" dirty="0" smtClean="0">
              <a:solidFill>
                <a:schemeClr val="tx2">
                  <a:lumMod val="20000"/>
                  <a:lumOff val="80000"/>
                </a:schemeClr>
              </a:solidFill>
            </a:endParaRPr>
          </a:p>
        </p:txBody>
      </p:sp>
      <p:sp>
        <p:nvSpPr>
          <p:cNvPr id="15" name="TextBox 14"/>
          <p:cNvSpPr txBox="1">
            <a:spLocks noChangeArrowheads="1"/>
          </p:cNvSpPr>
          <p:nvPr/>
        </p:nvSpPr>
        <p:spPr bwMode="auto">
          <a:xfrm>
            <a:off x="539552" y="2276872"/>
            <a:ext cx="8352928" cy="2246769"/>
          </a:xfrm>
          <a:prstGeom prst="rect">
            <a:avLst/>
          </a:prstGeom>
          <a:solidFill>
            <a:schemeClr val="tx1">
              <a:alpha val="57000"/>
            </a:schemeClr>
          </a:solidFill>
          <a:ln w="25400">
            <a:solidFill>
              <a:schemeClr val="tx2">
                <a:lumMod val="60000"/>
                <a:lumOff val="40000"/>
              </a:schemeClr>
            </a:solidFill>
            <a:miter lim="800000"/>
            <a:headEnd/>
            <a:tailEnd/>
          </a:ln>
          <a:effectLst>
            <a:outerShdw blurRad="50800" dist="38100" dir="5400000" algn="t" rotWithShape="0">
              <a:prstClr val="black">
                <a:alpha val="71000"/>
              </a:prstClr>
            </a:outerShdw>
          </a:effectLst>
          <a:scene3d>
            <a:camera prst="orthographicFront"/>
            <a:lightRig rig="threePt" dir="t"/>
          </a:scene3d>
          <a:sp3d>
            <a:bevelT/>
          </a:sp3d>
        </p:spPr>
        <p:txBody>
          <a:bodyPr wrap="square">
            <a:spAutoFit/>
          </a:bodyPr>
          <a:lstStyle/>
          <a:p>
            <a:pPr lvl="0">
              <a:buFont typeface="Arial" pitchFamily="34" charset="0"/>
              <a:buChar char="•"/>
            </a:pPr>
            <a:r>
              <a:rPr lang="ru-RU" sz="2400" dirty="0" smtClean="0">
                <a:solidFill>
                  <a:schemeClr val="bg1"/>
                </a:solidFill>
              </a:rPr>
              <a:t> Разрушения, возникающие под воздействием погодно-климатических условий</a:t>
            </a:r>
          </a:p>
          <a:p>
            <a:pPr lvl="0"/>
            <a:endParaRPr lang="ru-RU" sz="2400" dirty="0" smtClean="0">
              <a:solidFill>
                <a:schemeClr val="bg1"/>
              </a:solidFill>
            </a:endParaRPr>
          </a:p>
          <a:p>
            <a:pPr lvl="0">
              <a:buFont typeface="Arial" pitchFamily="34" charset="0"/>
              <a:buChar char="•"/>
            </a:pPr>
            <a:r>
              <a:rPr lang="ru-RU" sz="2400" dirty="0" smtClean="0">
                <a:solidFill>
                  <a:schemeClr val="bg1"/>
                </a:solidFill>
              </a:rPr>
              <a:t> Разрушения, возникающие под действием различных  транспортных нагрузок.</a:t>
            </a:r>
          </a:p>
          <a:p>
            <a:pPr algn="ctr"/>
            <a:endParaRPr lang="ru-RU" sz="2000" b="1" dirty="0">
              <a:solidFill>
                <a:schemeClr val="bg1"/>
              </a:solidFill>
              <a:latin typeface="Comic Sans MS" pitchFamily="66"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AutoShape 2061"/>
          <p:cNvSpPr>
            <a:spLocks noChangeArrowheads="1"/>
          </p:cNvSpPr>
          <p:nvPr/>
        </p:nvSpPr>
        <p:spPr bwMode="auto">
          <a:xfrm>
            <a:off x="395536" y="260648"/>
            <a:ext cx="8352928" cy="1080120"/>
          </a:xfrm>
          <a:prstGeom prst="roundRect">
            <a:avLst>
              <a:gd name="adj" fmla="val 16667"/>
            </a:avLst>
          </a:prstGeom>
          <a:solidFill>
            <a:schemeClr val="tx1">
              <a:alpha val="86000"/>
            </a:schemeClr>
          </a:solidFill>
          <a:ln w="19050" algn="ctr">
            <a:solidFill>
              <a:srgbClr val="FFFF00"/>
            </a:solidFill>
            <a:round/>
            <a:headEnd/>
            <a:tailEnd/>
          </a:ln>
          <a:scene3d>
            <a:camera prst="orthographicFront"/>
            <a:lightRig rig="threePt" dir="t"/>
          </a:scene3d>
          <a:sp3d prstMaterial="softEdge">
            <a:bevelT w="165100" prst="coolSlant"/>
          </a:sp3d>
        </p:spPr>
        <p:txBody>
          <a:bodyPr anchor="ctr"/>
          <a:lstStyle/>
          <a:p>
            <a:pPr algn="just">
              <a:lnSpc>
                <a:spcPct val="150000"/>
              </a:lnSpc>
            </a:pPr>
            <a:r>
              <a:rPr lang="ru-RU" sz="2000" dirty="0" smtClean="0">
                <a:solidFill>
                  <a:schemeClr val="bg1"/>
                </a:solidFill>
              </a:rPr>
              <a:t>При работе с покрытиями из дренирующих асфальтобетонов зимой можно выделить как преимущества от них, так и недостатки.</a:t>
            </a:r>
            <a:endParaRPr lang="ru-RU" sz="2000" b="1" dirty="0">
              <a:solidFill>
                <a:schemeClr val="bg1"/>
              </a:solidFill>
              <a:effectLst/>
              <a:latin typeface="Times New Roman" pitchFamily="18" charset="0"/>
              <a:cs typeface="Times New Roman" pitchFamily="18" charset="0"/>
            </a:endParaRPr>
          </a:p>
        </p:txBody>
      </p:sp>
      <p:sp>
        <p:nvSpPr>
          <p:cNvPr id="5" name="AutoShape 2061"/>
          <p:cNvSpPr>
            <a:spLocks noChangeArrowheads="1"/>
          </p:cNvSpPr>
          <p:nvPr/>
        </p:nvSpPr>
        <p:spPr bwMode="auto">
          <a:xfrm>
            <a:off x="971600" y="1340768"/>
            <a:ext cx="7272808" cy="5517232"/>
          </a:xfrm>
          <a:prstGeom prst="roundRect">
            <a:avLst>
              <a:gd name="adj" fmla="val 16667"/>
            </a:avLst>
          </a:prstGeom>
          <a:solidFill>
            <a:schemeClr val="tx1">
              <a:alpha val="86000"/>
            </a:schemeClr>
          </a:solidFill>
          <a:ln w="19050" algn="ctr">
            <a:solidFill>
              <a:srgbClr val="FFFF00"/>
            </a:solidFill>
            <a:round/>
            <a:headEnd/>
            <a:tailEnd/>
          </a:ln>
          <a:scene3d>
            <a:camera prst="orthographicFront"/>
            <a:lightRig rig="threePt" dir="t"/>
          </a:scene3d>
          <a:sp3d prstMaterial="softEdge">
            <a:bevelT w="165100" prst="coolSlant"/>
          </a:sp3d>
        </p:spPr>
        <p:txBody>
          <a:bodyPr anchor="ctr"/>
          <a:lstStyle/>
          <a:p>
            <a:pPr lvl="0" algn="just">
              <a:buBlip>
                <a:blip r:embed="rId3"/>
              </a:buBlip>
            </a:pPr>
            <a:r>
              <a:rPr lang="ru-RU" dirty="0" smtClean="0">
                <a:solidFill>
                  <a:schemeClr val="bg1"/>
                </a:solidFill>
              </a:rPr>
              <a:t> высокий расход солей и других </a:t>
            </a:r>
            <a:r>
              <a:rPr lang="ru-RU" dirty="0" err="1" smtClean="0">
                <a:solidFill>
                  <a:schemeClr val="bg1"/>
                </a:solidFill>
              </a:rPr>
              <a:t>антигололедных</a:t>
            </a:r>
            <a:r>
              <a:rPr lang="ru-RU" dirty="0" smtClean="0">
                <a:solidFill>
                  <a:schemeClr val="bg1"/>
                </a:solidFill>
              </a:rPr>
              <a:t> реагентов;</a:t>
            </a:r>
          </a:p>
          <a:p>
            <a:pPr lvl="0" algn="just">
              <a:buBlip>
                <a:blip r:embed="rId3"/>
              </a:buBlip>
            </a:pPr>
            <a:r>
              <a:rPr lang="ru-RU" dirty="0" smtClean="0">
                <a:solidFill>
                  <a:schemeClr val="bg1"/>
                </a:solidFill>
              </a:rPr>
              <a:t> применение песка и отсевов дробления нежелательно, так как это может привести к забиванию воздушных пустот и снижению дренирующих способностей асфальтобетона;</a:t>
            </a:r>
          </a:p>
          <a:p>
            <a:pPr lvl="0" algn="just">
              <a:buBlip>
                <a:blip r:embed="rId3"/>
              </a:buBlip>
            </a:pPr>
            <a:r>
              <a:rPr lang="ru-RU" dirty="0" smtClean="0">
                <a:solidFill>
                  <a:schemeClr val="bg1"/>
                </a:solidFill>
              </a:rPr>
              <a:t> снег и лед при образовании на поверхности дренирующего асфальтобетона может сохраняться дольше, чем на покрытии из горячих плотных асфальтобетонов по причине более холодной поверхности из-за высокой пористости;</a:t>
            </a:r>
          </a:p>
          <a:p>
            <a:pPr lvl="0" algn="just">
              <a:buBlip>
                <a:blip r:embed="rId3"/>
              </a:buBlip>
            </a:pPr>
            <a:r>
              <a:rPr lang="ru-RU" dirty="0" smtClean="0">
                <a:solidFill>
                  <a:schemeClr val="bg1"/>
                </a:solidFill>
              </a:rPr>
              <a:t> гололед и гололедица могут образовываться на поверхности из дренирующего асфальтобетона раньше, чем на покрытиях из горячих плотных асфальтобетонных смесей, даже при регулярной его обработке из-за того, что соль растворяясь вместе с водой, сразу уходит через пустоты;</a:t>
            </a:r>
          </a:p>
          <a:p>
            <a:pPr algn="just">
              <a:buBlip>
                <a:blip r:embed="rId3"/>
              </a:buBlip>
            </a:pPr>
            <a:r>
              <a:rPr lang="ru-RU" dirty="0" smtClean="0">
                <a:solidFill>
                  <a:schemeClr val="bg1"/>
                </a:solidFill>
              </a:rPr>
              <a:t> если фильтрационная способность у дренирующих асфальтобетонов уменьшается, то лед может образовываться в большом количестве на поверхности покрытия</a:t>
            </a:r>
            <a:endParaRPr lang="ru-RU" b="1" dirty="0">
              <a:solidFill>
                <a:schemeClr val="bg1"/>
              </a:solidFill>
              <a:effectLst/>
              <a:latin typeface="Times New Roman" pitchFamily="18" charset="0"/>
              <a:cs typeface="Times New Roman" pitchFamily="18" charset="0"/>
            </a:endParaRPr>
          </a:p>
        </p:txBody>
      </p:sp>
      <p:sp>
        <p:nvSpPr>
          <p:cNvPr id="7" name="Минус 6"/>
          <p:cNvSpPr/>
          <p:nvPr/>
        </p:nvSpPr>
        <p:spPr>
          <a:xfrm>
            <a:off x="4139952" y="1196752"/>
            <a:ext cx="792088" cy="648072"/>
          </a:xfrm>
          <a:prstGeom prst="mathMinus">
            <a:avLst/>
          </a:prstGeom>
          <a:solidFill>
            <a:schemeClr val="bg1">
              <a:alpha val="64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4" name="AutoShape 2061"/>
          <p:cNvSpPr>
            <a:spLocks noChangeArrowheads="1"/>
          </p:cNvSpPr>
          <p:nvPr/>
        </p:nvSpPr>
        <p:spPr bwMode="auto">
          <a:xfrm>
            <a:off x="251520" y="116632"/>
            <a:ext cx="8568952" cy="792088"/>
          </a:xfrm>
          <a:prstGeom prst="roundRect">
            <a:avLst>
              <a:gd name="adj" fmla="val 16667"/>
            </a:avLst>
          </a:prstGeom>
          <a:solidFill>
            <a:schemeClr val="tx1">
              <a:alpha val="86000"/>
            </a:schemeClr>
          </a:solidFill>
          <a:ln w="34925" algn="ctr">
            <a:solidFill>
              <a:schemeClr val="tx2">
                <a:lumMod val="60000"/>
                <a:lumOff val="40000"/>
              </a:schemeClr>
            </a:solidFill>
            <a:round/>
            <a:headEnd/>
            <a:tailEnd/>
          </a:ln>
          <a:scene3d>
            <a:camera prst="orthographicFront"/>
            <a:lightRig rig="threePt" dir="t"/>
          </a:scene3d>
          <a:sp3d prstMaterial="softEdge">
            <a:bevelT/>
          </a:sp3d>
        </p:spPr>
        <p:txBody>
          <a:bodyPr anchor="ctr"/>
          <a:lstStyle/>
          <a:p>
            <a:pPr algn="ctr"/>
            <a:r>
              <a:rPr lang="ru-RU" sz="2400" b="1" i="1" dirty="0" smtClean="0">
                <a:solidFill>
                  <a:schemeClr val="tx2">
                    <a:lumMod val="20000"/>
                    <a:lumOff val="80000"/>
                  </a:schemeClr>
                </a:solidFill>
              </a:rPr>
              <a:t>Ремонт покрытий из дренирующих асфальтобетонных смесей</a:t>
            </a:r>
            <a:endParaRPr lang="ru-RU" sz="2400" dirty="0" smtClean="0">
              <a:solidFill>
                <a:schemeClr val="tx2">
                  <a:lumMod val="20000"/>
                  <a:lumOff val="80000"/>
                </a:schemeClr>
              </a:solidFill>
            </a:endParaRPr>
          </a:p>
        </p:txBody>
      </p:sp>
      <p:sp>
        <p:nvSpPr>
          <p:cNvPr id="15" name="TextBox 14"/>
          <p:cNvSpPr txBox="1">
            <a:spLocks noChangeArrowheads="1"/>
          </p:cNvSpPr>
          <p:nvPr/>
        </p:nvSpPr>
        <p:spPr bwMode="auto">
          <a:xfrm>
            <a:off x="251520" y="1556792"/>
            <a:ext cx="8352928" cy="3785652"/>
          </a:xfrm>
          <a:prstGeom prst="rect">
            <a:avLst/>
          </a:prstGeom>
          <a:solidFill>
            <a:schemeClr val="tx1">
              <a:alpha val="57000"/>
            </a:schemeClr>
          </a:solidFill>
          <a:ln w="25400">
            <a:solidFill>
              <a:schemeClr val="tx2">
                <a:lumMod val="60000"/>
                <a:lumOff val="40000"/>
              </a:schemeClr>
            </a:solidFill>
            <a:miter lim="800000"/>
            <a:headEnd/>
            <a:tailEnd/>
          </a:ln>
          <a:effectLst>
            <a:outerShdw blurRad="50800" dist="38100" dir="5400000" algn="t" rotWithShape="0">
              <a:prstClr val="black">
                <a:alpha val="71000"/>
              </a:prstClr>
            </a:outerShdw>
          </a:effectLst>
          <a:scene3d>
            <a:camera prst="orthographicFront"/>
            <a:lightRig rig="threePt" dir="t"/>
          </a:scene3d>
          <a:sp3d>
            <a:bevelT/>
          </a:sp3d>
        </p:spPr>
        <p:txBody>
          <a:bodyPr wrap="square">
            <a:spAutoFit/>
          </a:bodyPr>
          <a:lstStyle/>
          <a:p>
            <a:pPr lvl="0"/>
            <a:r>
              <a:rPr lang="ru-RU" sz="2400" dirty="0" smtClean="0">
                <a:solidFill>
                  <a:schemeClr val="bg1"/>
                </a:solidFill>
              </a:rPr>
              <a:t>В случае необходимости проведения ремонта, следует:</a:t>
            </a:r>
          </a:p>
          <a:p>
            <a:pPr lvl="0">
              <a:buBlip>
                <a:blip r:embed="rId3"/>
              </a:buBlip>
            </a:pPr>
            <a:r>
              <a:rPr lang="ru-RU" sz="2400" dirty="0" smtClean="0">
                <a:solidFill>
                  <a:schemeClr val="bg1"/>
                </a:solidFill>
              </a:rPr>
              <a:t> определить  место дефекта</a:t>
            </a:r>
          </a:p>
          <a:p>
            <a:pPr lvl="0">
              <a:buBlip>
                <a:blip r:embed="rId3"/>
              </a:buBlip>
            </a:pPr>
            <a:r>
              <a:rPr lang="ru-RU" sz="2400" dirty="0" smtClean="0">
                <a:solidFill>
                  <a:schemeClr val="bg1"/>
                </a:solidFill>
              </a:rPr>
              <a:t> его размеры и глубину</a:t>
            </a:r>
          </a:p>
          <a:p>
            <a:pPr lvl="0">
              <a:buBlip>
                <a:blip r:embed="rId3"/>
              </a:buBlip>
            </a:pPr>
            <a:r>
              <a:rPr lang="ru-RU" sz="2400" dirty="0" smtClean="0">
                <a:solidFill>
                  <a:schemeClr val="bg1"/>
                </a:solidFill>
              </a:rPr>
              <a:t> предположить причину повреждения покрытия</a:t>
            </a:r>
          </a:p>
          <a:p>
            <a:pPr lvl="0">
              <a:buBlip>
                <a:blip r:embed="rId3"/>
              </a:buBlip>
            </a:pPr>
            <a:r>
              <a:rPr lang="ru-RU" sz="2400" dirty="0" smtClean="0">
                <a:solidFill>
                  <a:schemeClr val="bg1"/>
                </a:solidFill>
              </a:rPr>
              <a:t>возможный ущерб от  дальнейшего развития дефектного места. </a:t>
            </a:r>
          </a:p>
          <a:p>
            <a:pPr lvl="0"/>
            <a:endParaRPr lang="ru-RU" sz="2400" dirty="0" smtClean="0">
              <a:solidFill>
                <a:schemeClr val="bg1"/>
              </a:solidFill>
            </a:endParaRPr>
          </a:p>
          <a:p>
            <a:pPr lvl="0"/>
            <a:r>
              <a:rPr lang="ru-RU" sz="2400" dirty="0" smtClean="0">
                <a:solidFill>
                  <a:schemeClr val="bg1"/>
                </a:solidFill>
              </a:rPr>
              <a:t>Кроме визуального обследования перед окончательным решением  о необходимости проведения ремонтных работ могут потребоваться дополнительные результаты контроля</a:t>
            </a:r>
            <a:endParaRPr lang="ru-RU" sz="2000" b="1" dirty="0">
              <a:solidFill>
                <a:schemeClr val="bg1"/>
              </a:solidFill>
              <a:latin typeface="Comic Sans MS" pitchFamily="66" charset="0"/>
              <a:cs typeface="Times New Roman"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4" name="AutoShape 2061"/>
          <p:cNvSpPr>
            <a:spLocks noChangeArrowheads="1"/>
          </p:cNvSpPr>
          <p:nvPr/>
        </p:nvSpPr>
        <p:spPr bwMode="auto">
          <a:xfrm>
            <a:off x="251520" y="116632"/>
            <a:ext cx="8568952" cy="792088"/>
          </a:xfrm>
          <a:prstGeom prst="roundRect">
            <a:avLst>
              <a:gd name="adj" fmla="val 16667"/>
            </a:avLst>
          </a:prstGeom>
          <a:solidFill>
            <a:schemeClr val="tx1">
              <a:alpha val="86000"/>
            </a:schemeClr>
          </a:solidFill>
          <a:ln w="34925" algn="ctr">
            <a:solidFill>
              <a:schemeClr val="tx2">
                <a:lumMod val="60000"/>
                <a:lumOff val="40000"/>
              </a:schemeClr>
            </a:solidFill>
            <a:round/>
            <a:headEnd/>
            <a:tailEnd/>
          </a:ln>
          <a:scene3d>
            <a:camera prst="orthographicFront"/>
            <a:lightRig rig="threePt" dir="t"/>
          </a:scene3d>
          <a:sp3d prstMaterial="softEdge">
            <a:bevelT/>
          </a:sp3d>
        </p:spPr>
        <p:txBody>
          <a:bodyPr anchor="ctr"/>
          <a:lstStyle/>
          <a:p>
            <a:pPr algn="ctr"/>
            <a:r>
              <a:rPr lang="ru-RU" sz="2400" b="1" i="1" dirty="0" smtClean="0">
                <a:solidFill>
                  <a:schemeClr val="tx2">
                    <a:lumMod val="20000"/>
                    <a:lumOff val="80000"/>
                  </a:schemeClr>
                </a:solidFill>
              </a:rPr>
              <a:t>Ремонт покрытий из дренирующих асфальтобетонных смесей</a:t>
            </a:r>
            <a:endParaRPr lang="ru-RU" sz="2400" dirty="0" smtClean="0">
              <a:solidFill>
                <a:schemeClr val="tx2">
                  <a:lumMod val="20000"/>
                  <a:lumOff val="80000"/>
                </a:schemeClr>
              </a:solidFill>
            </a:endParaRPr>
          </a:p>
        </p:txBody>
      </p:sp>
      <p:sp>
        <p:nvSpPr>
          <p:cNvPr id="15" name="TextBox 14"/>
          <p:cNvSpPr txBox="1">
            <a:spLocks noChangeArrowheads="1"/>
          </p:cNvSpPr>
          <p:nvPr/>
        </p:nvSpPr>
        <p:spPr bwMode="auto">
          <a:xfrm>
            <a:off x="179512" y="1556792"/>
            <a:ext cx="8784976" cy="3046988"/>
          </a:xfrm>
          <a:prstGeom prst="rect">
            <a:avLst/>
          </a:prstGeom>
          <a:solidFill>
            <a:schemeClr val="tx1">
              <a:alpha val="57000"/>
            </a:schemeClr>
          </a:solidFill>
          <a:ln w="25400">
            <a:solidFill>
              <a:schemeClr val="tx2">
                <a:lumMod val="60000"/>
                <a:lumOff val="40000"/>
              </a:schemeClr>
            </a:solidFill>
            <a:miter lim="800000"/>
            <a:headEnd/>
            <a:tailEnd/>
          </a:ln>
          <a:effectLst>
            <a:outerShdw blurRad="50800" dist="38100" dir="5400000" algn="t" rotWithShape="0">
              <a:prstClr val="black">
                <a:alpha val="71000"/>
              </a:prstClr>
            </a:outerShdw>
          </a:effectLst>
          <a:scene3d>
            <a:camera prst="orthographicFront"/>
            <a:lightRig rig="threePt" dir="t"/>
          </a:scene3d>
          <a:sp3d>
            <a:bevelT/>
          </a:sp3d>
        </p:spPr>
        <p:txBody>
          <a:bodyPr wrap="square">
            <a:spAutoFit/>
          </a:bodyPr>
          <a:lstStyle/>
          <a:p>
            <a:pPr lvl="0">
              <a:buFont typeface="Wingdings" pitchFamily="2" charset="2"/>
              <a:buChar char="v"/>
            </a:pPr>
            <a:r>
              <a:rPr lang="ru-RU" sz="2400" dirty="0" smtClean="0">
                <a:solidFill>
                  <a:schemeClr val="bg1"/>
                </a:solidFill>
              </a:rPr>
              <a:t> Ремонт покрытия из дренирующего асфальтобетона следует выполнять также дренирующим асфальтобетоном.</a:t>
            </a:r>
          </a:p>
          <a:p>
            <a:pPr lvl="0"/>
            <a:endParaRPr lang="ru-RU" sz="2400" dirty="0" smtClean="0">
              <a:solidFill>
                <a:schemeClr val="bg1"/>
              </a:solidFill>
            </a:endParaRPr>
          </a:p>
          <a:p>
            <a:pPr lvl="0">
              <a:buFont typeface="Wingdings" pitchFamily="2" charset="2"/>
              <a:buChar char="v"/>
            </a:pPr>
            <a:r>
              <a:rPr lang="ru-RU" sz="2400" dirty="0" smtClean="0">
                <a:solidFill>
                  <a:schemeClr val="bg1"/>
                </a:solidFill>
              </a:rPr>
              <a:t> Горячая плотная асфальтобетонная смесь может быть использована для ремонта покрытий из дренирующего асфальтобетона, но только тогда, когда размер дефектного места мал и поток движения воды через слой не будут значительно изменен  </a:t>
            </a:r>
            <a:endParaRPr lang="ru-RU" sz="2000" b="1" dirty="0">
              <a:solidFill>
                <a:schemeClr val="bg1"/>
              </a:solidFill>
              <a:latin typeface="Comic Sans MS" pitchFamily="66" charset="0"/>
              <a:cs typeface="Times New Roman" pitchFamily="18" charset="0"/>
            </a:endParaRPr>
          </a:p>
        </p:txBody>
      </p:sp>
      <p:pic>
        <p:nvPicPr>
          <p:cNvPr id="5" name="Рисунок 4" descr="4ed6b79338e9b.image.jpg"/>
          <p:cNvPicPr>
            <a:picLocks noChangeAspect="1"/>
          </p:cNvPicPr>
          <p:nvPr/>
        </p:nvPicPr>
        <p:blipFill>
          <a:blip r:embed="rId3" cstate="print"/>
          <a:srcRect b="5458"/>
          <a:stretch>
            <a:fillRect/>
          </a:stretch>
        </p:blipFill>
        <p:spPr>
          <a:xfrm>
            <a:off x="5508104" y="4721204"/>
            <a:ext cx="3168352" cy="2020164"/>
          </a:xfrm>
          <a:prstGeom prst="rect">
            <a:avLst/>
          </a:prstGeom>
          <a:ln w="19050">
            <a:solidFill>
              <a:schemeClr val="tx2">
                <a:lumMod val="60000"/>
                <a:lumOff val="40000"/>
              </a:schemeClr>
            </a:solidFill>
          </a:ln>
          <a:scene3d>
            <a:camera prst="orthographicFront"/>
            <a:lightRig rig="threePt" dir="t"/>
          </a:scene3d>
          <a:sp3d>
            <a:bevelT w="165100" prst="coolSlant"/>
          </a:sp3d>
        </p:spPr>
      </p:pic>
      <p:pic>
        <p:nvPicPr>
          <p:cNvPr id="6" name="Рисунок 5" descr="kbi-flexi-pave.JPG"/>
          <p:cNvPicPr>
            <a:picLocks noChangeAspect="1"/>
          </p:cNvPicPr>
          <p:nvPr/>
        </p:nvPicPr>
        <p:blipFill>
          <a:blip r:embed="rId4" cstate="print"/>
          <a:srcRect t="3512" b="23676"/>
          <a:stretch>
            <a:fillRect/>
          </a:stretch>
        </p:blipFill>
        <p:spPr>
          <a:xfrm>
            <a:off x="395536" y="4725144"/>
            <a:ext cx="4205976" cy="1988840"/>
          </a:xfrm>
          <a:prstGeom prst="rect">
            <a:avLst/>
          </a:prstGeom>
          <a:ln w="19050">
            <a:solidFill>
              <a:schemeClr val="tx2">
                <a:lumMod val="60000"/>
                <a:lumOff val="40000"/>
              </a:schemeClr>
            </a:solidFill>
          </a:ln>
          <a:scene3d>
            <a:camera prst="orthographicFront"/>
            <a:lightRig rig="threePt" dir="t"/>
          </a:scene3d>
          <a:sp3d>
            <a:bevelT w="165100" prst="coolSlant"/>
          </a:sp3d>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4" name="AutoShape 2061"/>
          <p:cNvSpPr>
            <a:spLocks noChangeArrowheads="1"/>
          </p:cNvSpPr>
          <p:nvPr/>
        </p:nvSpPr>
        <p:spPr bwMode="auto">
          <a:xfrm>
            <a:off x="251520" y="116632"/>
            <a:ext cx="8568952" cy="792088"/>
          </a:xfrm>
          <a:prstGeom prst="roundRect">
            <a:avLst>
              <a:gd name="adj" fmla="val 16667"/>
            </a:avLst>
          </a:prstGeom>
          <a:solidFill>
            <a:schemeClr val="tx1">
              <a:alpha val="86000"/>
            </a:schemeClr>
          </a:solidFill>
          <a:ln w="34925" algn="ctr">
            <a:solidFill>
              <a:schemeClr val="tx2">
                <a:lumMod val="60000"/>
                <a:lumOff val="40000"/>
              </a:schemeClr>
            </a:solidFill>
            <a:round/>
            <a:headEnd/>
            <a:tailEnd/>
          </a:ln>
          <a:scene3d>
            <a:camera prst="orthographicFront"/>
            <a:lightRig rig="threePt" dir="t"/>
          </a:scene3d>
          <a:sp3d prstMaterial="softEdge">
            <a:bevelT/>
          </a:sp3d>
        </p:spPr>
        <p:txBody>
          <a:bodyPr anchor="ctr"/>
          <a:lstStyle/>
          <a:p>
            <a:pPr algn="ctr"/>
            <a:r>
              <a:rPr lang="ru-RU" sz="2400" b="1" i="1" dirty="0" smtClean="0">
                <a:solidFill>
                  <a:schemeClr val="tx2">
                    <a:lumMod val="20000"/>
                    <a:lumOff val="80000"/>
                  </a:schemeClr>
                </a:solidFill>
              </a:rPr>
              <a:t>Ремонт покрытий из дренирующих асфальтобетонных смесей</a:t>
            </a:r>
            <a:endParaRPr lang="ru-RU" sz="2400" dirty="0" smtClean="0">
              <a:solidFill>
                <a:schemeClr val="tx2">
                  <a:lumMod val="20000"/>
                  <a:lumOff val="80000"/>
                </a:schemeClr>
              </a:solidFill>
            </a:endParaRPr>
          </a:p>
        </p:txBody>
      </p:sp>
      <p:sp>
        <p:nvSpPr>
          <p:cNvPr id="15" name="TextBox 14"/>
          <p:cNvSpPr txBox="1">
            <a:spLocks noChangeArrowheads="1"/>
          </p:cNvSpPr>
          <p:nvPr/>
        </p:nvSpPr>
        <p:spPr bwMode="auto">
          <a:xfrm>
            <a:off x="179512" y="4653136"/>
            <a:ext cx="8784976" cy="1569660"/>
          </a:xfrm>
          <a:prstGeom prst="rect">
            <a:avLst/>
          </a:prstGeom>
          <a:solidFill>
            <a:schemeClr val="tx1">
              <a:alpha val="57000"/>
            </a:schemeClr>
          </a:solidFill>
          <a:ln w="25400">
            <a:solidFill>
              <a:schemeClr val="tx2">
                <a:lumMod val="60000"/>
                <a:lumOff val="40000"/>
              </a:schemeClr>
            </a:solidFill>
            <a:miter lim="800000"/>
            <a:headEnd/>
            <a:tailEnd/>
          </a:ln>
          <a:effectLst>
            <a:outerShdw blurRad="50800" dist="38100" dir="5400000" algn="t" rotWithShape="0">
              <a:prstClr val="black">
                <a:alpha val="71000"/>
              </a:prstClr>
            </a:outerShdw>
          </a:effectLst>
          <a:scene3d>
            <a:camera prst="orthographicFront"/>
            <a:lightRig rig="threePt" dir="t"/>
          </a:scene3d>
          <a:sp3d>
            <a:bevelT/>
          </a:sp3d>
        </p:spPr>
        <p:txBody>
          <a:bodyPr wrap="square">
            <a:spAutoFit/>
          </a:bodyPr>
          <a:lstStyle/>
          <a:p>
            <a:pPr lvl="0">
              <a:buFont typeface="Wingdings" pitchFamily="2" charset="2"/>
              <a:buChar char="v"/>
            </a:pPr>
            <a:r>
              <a:rPr lang="ru-RU" sz="2400" dirty="0" smtClean="0">
                <a:solidFill>
                  <a:schemeClr val="bg1"/>
                </a:solidFill>
              </a:rPr>
              <a:t>При использовании горячей плотной асфальтобетонной смеси в качестве ремонтного материала, рекомендуется, чтобы выбоина имела форму ромба и ориентирована была так, чтобы вода могла обтекать ее под углом 45 </a:t>
            </a:r>
            <a:r>
              <a:rPr lang="ru-RU" sz="2400" baseline="30000" dirty="0" smtClean="0">
                <a:solidFill>
                  <a:schemeClr val="bg1"/>
                </a:solidFill>
              </a:rPr>
              <a:t>0</a:t>
            </a:r>
            <a:r>
              <a:rPr lang="ru-RU" sz="2400" dirty="0" smtClean="0">
                <a:solidFill>
                  <a:schemeClr val="bg1"/>
                </a:solidFill>
              </a:rPr>
              <a:t>С</a:t>
            </a:r>
            <a:endParaRPr lang="ru-RU" sz="2000" b="1" dirty="0">
              <a:solidFill>
                <a:schemeClr val="bg1"/>
              </a:solidFill>
              <a:latin typeface="Comic Sans MS" pitchFamily="66" charset="0"/>
              <a:cs typeface="Times New Roman" pitchFamily="18" charset="0"/>
            </a:endParaRPr>
          </a:p>
        </p:txBody>
      </p:sp>
      <p:pic>
        <p:nvPicPr>
          <p:cNvPr id="7" name="Рисунок 6"/>
          <p:cNvPicPr/>
          <p:nvPr/>
        </p:nvPicPr>
        <p:blipFill>
          <a:blip r:embed="rId3" cstate="print"/>
          <a:srcRect r="43362"/>
          <a:stretch>
            <a:fillRect/>
          </a:stretch>
        </p:blipFill>
        <p:spPr bwMode="auto">
          <a:xfrm>
            <a:off x="3131840" y="1268760"/>
            <a:ext cx="3096344" cy="3168352"/>
          </a:xfrm>
          <a:prstGeom prst="rect">
            <a:avLst/>
          </a:prstGeom>
          <a:noFill/>
          <a:ln w="9525">
            <a:noFill/>
            <a:miter lim="800000"/>
            <a:headEnd/>
            <a:tailEnd/>
          </a:ln>
        </p:spPr>
      </p:pic>
      <p:sp>
        <p:nvSpPr>
          <p:cNvPr id="8" name="Ромб 7"/>
          <p:cNvSpPr/>
          <p:nvPr/>
        </p:nvSpPr>
        <p:spPr>
          <a:xfrm>
            <a:off x="4644008" y="3212976"/>
            <a:ext cx="1008112" cy="864096"/>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4" name="AutoShape 2061"/>
          <p:cNvSpPr>
            <a:spLocks noChangeArrowheads="1"/>
          </p:cNvSpPr>
          <p:nvPr/>
        </p:nvSpPr>
        <p:spPr bwMode="auto">
          <a:xfrm>
            <a:off x="251520" y="116632"/>
            <a:ext cx="8568952" cy="792088"/>
          </a:xfrm>
          <a:prstGeom prst="roundRect">
            <a:avLst>
              <a:gd name="adj" fmla="val 16667"/>
            </a:avLst>
          </a:prstGeom>
          <a:solidFill>
            <a:schemeClr val="tx1">
              <a:alpha val="86000"/>
            </a:schemeClr>
          </a:solidFill>
          <a:ln w="34925" algn="ctr">
            <a:solidFill>
              <a:schemeClr val="tx2">
                <a:lumMod val="60000"/>
                <a:lumOff val="40000"/>
              </a:schemeClr>
            </a:solidFill>
            <a:round/>
            <a:headEnd/>
            <a:tailEnd/>
          </a:ln>
          <a:scene3d>
            <a:camera prst="orthographicFront"/>
            <a:lightRig rig="threePt" dir="t"/>
          </a:scene3d>
          <a:sp3d prstMaterial="softEdge">
            <a:bevelT/>
          </a:sp3d>
        </p:spPr>
        <p:txBody>
          <a:bodyPr anchor="ctr"/>
          <a:lstStyle/>
          <a:p>
            <a:pPr algn="ctr"/>
            <a:r>
              <a:rPr lang="ru-RU" sz="2400" b="1" i="1" dirty="0" smtClean="0">
                <a:solidFill>
                  <a:schemeClr val="tx2">
                    <a:lumMod val="20000"/>
                    <a:lumOff val="80000"/>
                  </a:schemeClr>
                </a:solidFill>
              </a:rPr>
              <a:t>Ремонт покрытий из дренирующих асфальтобетонных смесей</a:t>
            </a:r>
            <a:endParaRPr lang="ru-RU" sz="2400" dirty="0" smtClean="0">
              <a:solidFill>
                <a:schemeClr val="tx2">
                  <a:lumMod val="20000"/>
                  <a:lumOff val="80000"/>
                </a:schemeClr>
              </a:solidFill>
            </a:endParaRPr>
          </a:p>
        </p:txBody>
      </p:sp>
      <p:sp>
        <p:nvSpPr>
          <p:cNvPr id="15" name="TextBox 14"/>
          <p:cNvSpPr txBox="1">
            <a:spLocks noChangeArrowheads="1"/>
          </p:cNvSpPr>
          <p:nvPr/>
        </p:nvSpPr>
        <p:spPr bwMode="auto">
          <a:xfrm>
            <a:off x="179512" y="1268760"/>
            <a:ext cx="8784976" cy="5262979"/>
          </a:xfrm>
          <a:prstGeom prst="rect">
            <a:avLst/>
          </a:prstGeom>
          <a:solidFill>
            <a:schemeClr val="tx1">
              <a:alpha val="57000"/>
            </a:schemeClr>
          </a:solidFill>
          <a:ln w="25400">
            <a:solidFill>
              <a:schemeClr val="tx2">
                <a:lumMod val="60000"/>
                <a:lumOff val="40000"/>
              </a:schemeClr>
            </a:solidFill>
            <a:miter lim="800000"/>
            <a:headEnd/>
            <a:tailEnd/>
          </a:ln>
          <a:effectLst>
            <a:outerShdw blurRad="50800" dist="38100" dir="5400000" algn="t" rotWithShape="0">
              <a:prstClr val="black">
                <a:alpha val="71000"/>
              </a:prstClr>
            </a:outerShdw>
          </a:effectLst>
          <a:scene3d>
            <a:camera prst="orthographicFront"/>
            <a:lightRig rig="threePt" dir="t"/>
          </a:scene3d>
          <a:sp3d>
            <a:bevelT/>
          </a:sp3d>
        </p:spPr>
        <p:txBody>
          <a:bodyPr wrap="square">
            <a:spAutoFit/>
          </a:bodyPr>
          <a:lstStyle/>
          <a:p>
            <a:r>
              <a:rPr lang="ru-RU" sz="2400" dirty="0" err="1" smtClean="0">
                <a:solidFill>
                  <a:schemeClr val="bg1"/>
                </a:solidFill>
              </a:rPr>
              <a:t>Сфрезеровать</a:t>
            </a:r>
            <a:r>
              <a:rPr lang="ru-RU" sz="2400" dirty="0" smtClean="0">
                <a:solidFill>
                  <a:schemeClr val="bg1"/>
                </a:solidFill>
              </a:rPr>
              <a:t> площадь ромбовидной формы может быть трудно и зависит это от используемого оборудования. </a:t>
            </a:r>
          </a:p>
          <a:p>
            <a:endParaRPr lang="ru-RU" sz="2400" dirty="0" smtClean="0">
              <a:solidFill>
                <a:schemeClr val="bg1"/>
              </a:solidFill>
            </a:endParaRPr>
          </a:p>
          <a:p>
            <a:r>
              <a:rPr lang="ru-RU" sz="2400" dirty="0" smtClean="0">
                <a:solidFill>
                  <a:schemeClr val="bg1"/>
                </a:solidFill>
              </a:rPr>
              <a:t>При выборе формы латки на поверхности покрытия из дренирующего асфальтобетона  следует учитывать уклон местности, куда будет осуществляться движение воды при выпадении осадков. </a:t>
            </a:r>
          </a:p>
          <a:p>
            <a:endParaRPr lang="ru-RU" sz="2400" dirty="0" smtClean="0">
              <a:solidFill>
                <a:schemeClr val="bg1"/>
              </a:solidFill>
            </a:endParaRPr>
          </a:p>
          <a:p>
            <a:r>
              <a:rPr lang="ru-RU" sz="2400" dirty="0" err="1" smtClean="0">
                <a:solidFill>
                  <a:schemeClr val="bg1"/>
                </a:solidFill>
              </a:rPr>
              <a:t>Подгрунтовка</a:t>
            </a:r>
            <a:r>
              <a:rPr lang="ru-RU" sz="2400" dirty="0" smtClean="0">
                <a:solidFill>
                  <a:schemeClr val="bg1"/>
                </a:solidFill>
              </a:rPr>
              <a:t> при проведении ремонтных работ на данном типе покрытия должна выполнять битумной эмульсией с минимальным количеством ее нанесения,  в отличие от работы на покрытиях из горячих плотных смесей, так как она  может отрицательно повлиять на дренирующую способность асфальтобетона. </a:t>
            </a:r>
            <a:endParaRPr lang="ru-RU" sz="2400" dirty="0">
              <a:solidFill>
                <a:schemeClr val="bg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4" name="AutoShape 2061"/>
          <p:cNvSpPr>
            <a:spLocks noChangeArrowheads="1"/>
          </p:cNvSpPr>
          <p:nvPr/>
        </p:nvSpPr>
        <p:spPr bwMode="auto">
          <a:xfrm>
            <a:off x="0" y="1700808"/>
            <a:ext cx="9144000" cy="2808312"/>
          </a:xfrm>
          <a:prstGeom prst="roundRect">
            <a:avLst>
              <a:gd name="adj" fmla="val 16667"/>
            </a:avLst>
          </a:prstGeom>
          <a:solidFill>
            <a:schemeClr val="tx1">
              <a:alpha val="86000"/>
            </a:schemeClr>
          </a:solidFill>
          <a:ln w="34925" algn="ctr">
            <a:solidFill>
              <a:schemeClr val="tx2">
                <a:lumMod val="60000"/>
                <a:lumOff val="40000"/>
              </a:schemeClr>
            </a:solidFill>
            <a:round/>
            <a:headEnd/>
            <a:tailEnd/>
          </a:ln>
          <a:scene3d>
            <a:camera prst="orthographicFront"/>
            <a:lightRig rig="threePt" dir="t"/>
          </a:scene3d>
          <a:sp3d prstMaterial="softEdge">
            <a:bevelT/>
          </a:sp3d>
        </p:spPr>
        <p:txBody>
          <a:bodyPr anchor="ctr"/>
          <a:lstStyle/>
          <a:p>
            <a:pPr algn="ctr"/>
            <a:r>
              <a:rPr lang="ru-RU" sz="3200" b="1" i="1" dirty="0" smtClean="0">
                <a:solidFill>
                  <a:schemeClr val="bg1"/>
                </a:solidFill>
              </a:rPr>
              <a:t>Восстановление транспортно-эксплуатационных показателей дренирующих асфальтобетонов</a:t>
            </a:r>
            <a:endParaRPr lang="ru-RU" sz="3200" dirty="0">
              <a:solidFill>
                <a:schemeClr val="bg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4" name="AutoShape 2061"/>
          <p:cNvSpPr>
            <a:spLocks noChangeArrowheads="1"/>
          </p:cNvSpPr>
          <p:nvPr/>
        </p:nvSpPr>
        <p:spPr bwMode="auto">
          <a:xfrm>
            <a:off x="755576" y="188640"/>
            <a:ext cx="7992888" cy="720080"/>
          </a:xfrm>
          <a:prstGeom prst="roundRect">
            <a:avLst>
              <a:gd name="adj" fmla="val 16667"/>
            </a:avLst>
          </a:prstGeom>
          <a:solidFill>
            <a:schemeClr val="tx1">
              <a:alpha val="86000"/>
            </a:schemeClr>
          </a:solidFill>
          <a:ln w="34925" algn="ctr">
            <a:solidFill>
              <a:schemeClr val="tx2">
                <a:lumMod val="60000"/>
                <a:lumOff val="40000"/>
              </a:schemeClr>
            </a:solidFill>
            <a:round/>
            <a:headEnd/>
            <a:tailEnd/>
          </a:ln>
          <a:scene3d>
            <a:camera prst="orthographicFront"/>
            <a:lightRig rig="threePt" dir="t"/>
          </a:scene3d>
          <a:sp3d prstMaterial="softEdge">
            <a:bevelT/>
          </a:sp3d>
        </p:spPr>
        <p:txBody>
          <a:bodyPr anchor="ctr"/>
          <a:lstStyle/>
          <a:p>
            <a:pPr algn="ctr"/>
            <a:r>
              <a:rPr lang="ru-RU" sz="2000" b="1" i="1" dirty="0" smtClean="0">
                <a:solidFill>
                  <a:schemeClr val="bg1"/>
                </a:solidFill>
              </a:rPr>
              <a:t>Восстановление транспортно-эксплуатационных показателей дренирующих асфальтобетонов</a:t>
            </a:r>
            <a:endParaRPr lang="ru-RU" sz="2000" dirty="0">
              <a:solidFill>
                <a:schemeClr val="bg1"/>
              </a:solidFill>
            </a:endParaRPr>
          </a:p>
        </p:txBody>
      </p:sp>
      <p:sp>
        <p:nvSpPr>
          <p:cNvPr id="3" name="TextBox 2"/>
          <p:cNvSpPr txBox="1">
            <a:spLocks noChangeArrowheads="1"/>
          </p:cNvSpPr>
          <p:nvPr/>
        </p:nvSpPr>
        <p:spPr bwMode="auto">
          <a:xfrm>
            <a:off x="251520" y="1340768"/>
            <a:ext cx="8784976" cy="3785652"/>
          </a:xfrm>
          <a:prstGeom prst="rect">
            <a:avLst/>
          </a:prstGeom>
          <a:solidFill>
            <a:schemeClr val="tx1">
              <a:alpha val="57000"/>
            </a:schemeClr>
          </a:solidFill>
          <a:ln w="25400">
            <a:solidFill>
              <a:schemeClr val="tx2">
                <a:lumMod val="60000"/>
                <a:lumOff val="40000"/>
              </a:schemeClr>
            </a:solidFill>
            <a:miter lim="800000"/>
            <a:headEnd/>
            <a:tailEnd/>
          </a:ln>
          <a:effectLst>
            <a:outerShdw blurRad="50800" dist="38100" dir="5400000" algn="t" rotWithShape="0">
              <a:prstClr val="black">
                <a:alpha val="71000"/>
              </a:prstClr>
            </a:outerShdw>
          </a:effectLst>
          <a:scene3d>
            <a:camera prst="orthographicFront"/>
            <a:lightRig rig="threePt" dir="t"/>
          </a:scene3d>
          <a:sp3d>
            <a:bevelT/>
          </a:sp3d>
        </p:spPr>
        <p:txBody>
          <a:bodyPr wrap="square">
            <a:spAutoFit/>
          </a:bodyPr>
          <a:lstStyle/>
          <a:p>
            <a:endParaRPr lang="ru-RU" sz="2400" dirty="0" smtClean="0">
              <a:solidFill>
                <a:schemeClr val="bg1"/>
              </a:solidFill>
            </a:endParaRPr>
          </a:p>
          <a:p>
            <a:r>
              <a:rPr lang="ru-RU" sz="2400" dirty="0" smtClean="0">
                <a:solidFill>
                  <a:schemeClr val="bg1"/>
                </a:solidFill>
              </a:rPr>
              <a:t>Текущий ремонт в основном применяют при незначительных повреждениях верхнего слоя покрытия на маленьких площадях, при этом большая часть поверхности находится в хорошем состоянии.</a:t>
            </a:r>
          </a:p>
          <a:p>
            <a:endParaRPr lang="ru-RU" sz="2400" dirty="0" smtClean="0">
              <a:solidFill>
                <a:schemeClr val="bg1"/>
              </a:solidFill>
            </a:endParaRPr>
          </a:p>
          <a:p>
            <a:r>
              <a:rPr lang="ru-RU" sz="2400" dirty="0" smtClean="0">
                <a:solidFill>
                  <a:schemeClr val="bg1"/>
                </a:solidFill>
              </a:rPr>
              <a:t>Замена дренирующего слоя асфальтобетона может быть выполнена несколькими методами – полное устранение или горячая регенерация слоя с добавлением небольшого количества нового органического вяжущего</a:t>
            </a:r>
            <a:endParaRPr lang="ru-RU" sz="2400" dirty="0">
              <a:solidFill>
                <a:schemeClr val="bg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4" name="AutoShape 2061"/>
          <p:cNvSpPr>
            <a:spLocks noChangeArrowheads="1"/>
          </p:cNvSpPr>
          <p:nvPr/>
        </p:nvSpPr>
        <p:spPr bwMode="auto">
          <a:xfrm>
            <a:off x="755576" y="188640"/>
            <a:ext cx="7992888" cy="720080"/>
          </a:xfrm>
          <a:prstGeom prst="roundRect">
            <a:avLst>
              <a:gd name="adj" fmla="val 16667"/>
            </a:avLst>
          </a:prstGeom>
          <a:solidFill>
            <a:schemeClr val="tx1">
              <a:alpha val="86000"/>
            </a:schemeClr>
          </a:solidFill>
          <a:ln w="34925" algn="ctr">
            <a:solidFill>
              <a:schemeClr val="tx2">
                <a:lumMod val="60000"/>
                <a:lumOff val="40000"/>
              </a:schemeClr>
            </a:solidFill>
            <a:round/>
            <a:headEnd/>
            <a:tailEnd/>
          </a:ln>
          <a:scene3d>
            <a:camera prst="orthographicFront"/>
            <a:lightRig rig="threePt" dir="t"/>
          </a:scene3d>
          <a:sp3d prstMaterial="softEdge">
            <a:bevelT/>
          </a:sp3d>
        </p:spPr>
        <p:txBody>
          <a:bodyPr anchor="ctr"/>
          <a:lstStyle/>
          <a:p>
            <a:pPr algn="ctr"/>
            <a:r>
              <a:rPr lang="ru-RU" sz="2000" b="1" i="1" dirty="0" smtClean="0">
                <a:solidFill>
                  <a:schemeClr val="bg1"/>
                </a:solidFill>
              </a:rPr>
              <a:t>Восстановление транспортно-эксплуатационных показателей дренирующих асфальтобетонов</a:t>
            </a:r>
            <a:endParaRPr lang="ru-RU" sz="2000" dirty="0">
              <a:solidFill>
                <a:schemeClr val="bg1"/>
              </a:solidFill>
            </a:endParaRPr>
          </a:p>
        </p:txBody>
      </p:sp>
      <p:sp>
        <p:nvSpPr>
          <p:cNvPr id="3" name="TextBox 2"/>
          <p:cNvSpPr txBox="1">
            <a:spLocks noChangeArrowheads="1"/>
          </p:cNvSpPr>
          <p:nvPr/>
        </p:nvSpPr>
        <p:spPr bwMode="auto">
          <a:xfrm>
            <a:off x="251520" y="1340768"/>
            <a:ext cx="8784976" cy="4154984"/>
          </a:xfrm>
          <a:prstGeom prst="rect">
            <a:avLst/>
          </a:prstGeom>
          <a:solidFill>
            <a:schemeClr val="tx1">
              <a:alpha val="57000"/>
            </a:schemeClr>
          </a:solidFill>
          <a:ln w="25400">
            <a:solidFill>
              <a:schemeClr val="tx2">
                <a:lumMod val="60000"/>
                <a:lumOff val="40000"/>
              </a:schemeClr>
            </a:solidFill>
            <a:miter lim="800000"/>
            <a:headEnd/>
            <a:tailEnd/>
          </a:ln>
          <a:effectLst>
            <a:outerShdw blurRad="50800" dist="38100" dir="5400000" algn="t" rotWithShape="0">
              <a:prstClr val="black">
                <a:alpha val="71000"/>
              </a:prstClr>
            </a:outerShdw>
          </a:effectLst>
          <a:scene3d>
            <a:camera prst="orthographicFront"/>
            <a:lightRig rig="threePt" dir="t"/>
          </a:scene3d>
          <a:sp3d>
            <a:bevelT/>
          </a:sp3d>
        </p:spPr>
        <p:txBody>
          <a:bodyPr wrap="square">
            <a:spAutoFit/>
          </a:bodyPr>
          <a:lstStyle/>
          <a:p>
            <a:r>
              <a:rPr lang="ru-RU" sz="2400" dirty="0" smtClean="0">
                <a:solidFill>
                  <a:schemeClr val="bg1"/>
                </a:solidFill>
              </a:rPr>
              <a:t>В США во многих литературных источниках по эксплуатации покрытий из дренирующего асфальтобетона,  рекомендуется проводить работы по удалению слоя при утрате им своих эксплуатационных качеств. </a:t>
            </a:r>
          </a:p>
          <a:p>
            <a:endParaRPr lang="ru-RU" sz="2400" dirty="0" smtClean="0">
              <a:solidFill>
                <a:schemeClr val="bg1"/>
              </a:solidFill>
            </a:endParaRPr>
          </a:p>
          <a:p>
            <a:r>
              <a:rPr lang="ru-RU" sz="2400" dirty="0" smtClean="0">
                <a:solidFill>
                  <a:schemeClr val="bg1"/>
                </a:solidFill>
              </a:rPr>
              <a:t>Но лишь 80 % дорожных организаций поступают именно таким способом. </a:t>
            </a:r>
          </a:p>
          <a:p>
            <a:endParaRPr lang="ru-RU" sz="2400" dirty="0" smtClean="0">
              <a:solidFill>
                <a:schemeClr val="bg1"/>
              </a:solidFill>
            </a:endParaRPr>
          </a:p>
          <a:p>
            <a:r>
              <a:rPr lang="ru-RU" sz="2400" dirty="0" smtClean="0">
                <a:solidFill>
                  <a:schemeClr val="bg1"/>
                </a:solidFill>
              </a:rPr>
              <a:t>В штате Орегон производят удаление верхнего слоя покрытия из дренирующего асфальтобетона, но лишь в 30 % случаях, а в штате Невада никогда его не удаляют. </a:t>
            </a:r>
            <a:endParaRPr lang="ru-RU" sz="2400" dirty="0">
              <a:solidFill>
                <a:schemeClr val="bg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4" name="AutoShape 2061"/>
          <p:cNvSpPr>
            <a:spLocks noChangeArrowheads="1"/>
          </p:cNvSpPr>
          <p:nvPr/>
        </p:nvSpPr>
        <p:spPr bwMode="auto">
          <a:xfrm>
            <a:off x="755576" y="188640"/>
            <a:ext cx="7992888" cy="720080"/>
          </a:xfrm>
          <a:prstGeom prst="roundRect">
            <a:avLst>
              <a:gd name="adj" fmla="val 16667"/>
            </a:avLst>
          </a:prstGeom>
          <a:solidFill>
            <a:schemeClr val="tx1">
              <a:alpha val="86000"/>
            </a:schemeClr>
          </a:solidFill>
          <a:ln w="34925" algn="ctr">
            <a:solidFill>
              <a:schemeClr val="tx2">
                <a:lumMod val="60000"/>
                <a:lumOff val="40000"/>
              </a:schemeClr>
            </a:solidFill>
            <a:round/>
            <a:headEnd/>
            <a:tailEnd/>
          </a:ln>
          <a:scene3d>
            <a:camera prst="orthographicFront"/>
            <a:lightRig rig="threePt" dir="t"/>
          </a:scene3d>
          <a:sp3d prstMaterial="softEdge">
            <a:bevelT/>
          </a:sp3d>
        </p:spPr>
        <p:txBody>
          <a:bodyPr anchor="ctr"/>
          <a:lstStyle/>
          <a:p>
            <a:pPr algn="ctr"/>
            <a:r>
              <a:rPr lang="ru-RU" sz="2000" b="1" i="1" dirty="0" smtClean="0">
                <a:solidFill>
                  <a:schemeClr val="bg1"/>
                </a:solidFill>
              </a:rPr>
              <a:t>Восстановление транспортно-эксплуатационных показателей дренирующих асфальтобетонов</a:t>
            </a:r>
            <a:endParaRPr lang="ru-RU" sz="2000" dirty="0">
              <a:solidFill>
                <a:schemeClr val="bg1"/>
              </a:solidFill>
            </a:endParaRPr>
          </a:p>
        </p:txBody>
      </p:sp>
      <p:sp>
        <p:nvSpPr>
          <p:cNvPr id="3" name="TextBox 2"/>
          <p:cNvSpPr txBox="1">
            <a:spLocks noChangeArrowheads="1"/>
          </p:cNvSpPr>
          <p:nvPr/>
        </p:nvSpPr>
        <p:spPr bwMode="auto">
          <a:xfrm>
            <a:off x="251520" y="1340768"/>
            <a:ext cx="8784976" cy="3785652"/>
          </a:xfrm>
          <a:prstGeom prst="rect">
            <a:avLst/>
          </a:prstGeom>
          <a:solidFill>
            <a:schemeClr val="tx1">
              <a:alpha val="57000"/>
            </a:schemeClr>
          </a:solidFill>
          <a:ln w="25400">
            <a:solidFill>
              <a:schemeClr val="tx2">
                <a:lumMod val="60000"/>
                <a:lumOff val="40000"/>
              </a:schemeClr>
            </a:solidFill>
            <a:miter lim="800000"/>
            <a:headEnd/>
            <a:tailEnd/>
          </a:ln>
          <a:effectLst>
            <a:outerShdw blurRad="50800" dist="38100" dir="5400000" algn="t" rotWithShape="0">
              <a:prstClr val="black">
                <a:alpha val="71000"/>
              </a:prstClr>
            </a:outerShdw>
          </a:effectLst>
          <a:scene3d>
            <a:camera prst="orthographicFront"/>
            <a:lightRig rig="threePt" dir="t"/>
          </a:scene3d>
          <a:sp3d>
            <a:bevelT/>
          </a:sp3d>
        </p:spPr>
        <p:txBody>
          <a:bodyPr wrap="square">
            <a:spAutoFit/>
          </a:bodyPr>
          <a:lstStyle/>
          <a:p>
            <a:pPr algn="just">
              <a:lnSpc>
                <a:spcPct val="150000"/>
              </a:lnSpc>
            </a:pPr>
            <a:r>
              <a:rPr lang="ru-RU" sz="2400" dirty="0" smtClean="0">
                <a:solidFill>
                  <a:schemeClr val="bg1"/>
                </a:solidFill>
              </a:rPr>
              <a:t>В США выделяют два метода восстановления дренирующих асфальтобетонов: </a:t>
            </a:r>
          </a:p>
          <a:p>
            <a:pPr algn="just">
              <a:lnSpc>
                <a:spcPct val="150000"/>
              </a:lnSpc>
              <a:buFont typeface="Wingdings" pitchFamily="2" charset="2"/>
              <a:buChar char="Ø"/>
            </a:pPr>
            <a:r>
              <a:rPr lang="ru-RU" sz="2400" dirty="0" smtClean="0">
                <a:solidFill>
                  <a:schemeClr val="bg1"/>
                </a:solidFill>
              </a:rPr>
              <a:t>горячая регенерация на дороге </a:t>
            </a:r>
          </a:p>
          <a:p>
            <a:pPr algn="just">
              <a:lnSpc>
                <a:spcPct val="150000"/>
              </a:lnSpc>
              <a:buFont typeface="Wingdings" pitchFamily="2" charset="2"/>
              <a:buChar char="Ø"/>
            </a:pPr>
            <a:r>
              <a:rPr lang="ru-RU" sz="2400" dirty="0" smtClean="0">
                <a:solidFill>
                  <a:schemeClr val="bg1"/>
                </a:solidFill>
              </a:rPr>
              <a:t> применение материала от </a:t>
            </a:r>
            <a:r>
              <a:rPr lang="ru-RU" sz="2400" dirty="0" err="1" smtClean="0">
                <a:solidFill>
                  <a:schemeClr val="bg1"/>
                </a:solidFill>
              </a:rPr>
              <a:t>сферезерованного</a:t>
            </a:r>
            <a:r>
              <a:rPr lang="ru-RU" sz="2400" dirty="0" smtClean="0">
                <a:solidFill>
                  <a:schemeClr val="bg1"/>
                </a:solidFill>
              </a:rPr>
              <a:t> дренирующего асфальтобетона на АБЗ для приготовления новой смеси с добавлением органического вяжущего.  </a:t>
            </a:r>
          </a:p>
          <a:p>
            <a:endParaRPr lang="ru-RU" sz="2400" dirty="0">
              <a:solidFill>
                <a:schemeClr val="bg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4" name="AutoShape 2061"/>
          <p:cNvSpPr>
            <a:spLocks noChangeArrowheads="1"/>
          </p:cNvSpPr>
          <p:nvPr/>
        </p:nvSpPr>
        <p:spPr bwMode="auto">
          <a:xfrm>
            <a:off x="755576" y="188640"/>
            <a:ext cx="7992888" cy="720080"/>
          </a:xfrm>
          <a:prstGeom prst="roundRect">
            <a:avLst>
              <a:gd name="adj" fmla="val 16667"/>
            </a:avLst>
          </a:prstGeom>
          <a:solidFill>
            <a:schemeClr val="tx1">
              <a:alpha val="86000"/>
            </a:schemeClr>
          </a:solidFill>
          <a:ln w="34925" algn="ctr">
            <a:solidFill>
              <a:schemeClr val="tx2">
                <a:lumMod val="60000"/>
                <a:lumOff val="40000"/>
              </a:schemeClr>
            </a:solidFill>
            <a:round/>
            <a:headEnd/>
            <a:tailEnd/>
          </a:ln>
          <a:scene3d>
            <a:camera prst="orthographicFront"/>
            <a:lightRig rig="threePt" dir="t"/>
          </a:scene3d>
          <a:sp3d prstMaterial="softEdge">
            <a:bevelT/>
          </a:sp3d>
        </p:spPr>
        <p:txBody>
          <a:bodyPr anchor="ctr"/>
          <a:lstStyle/>
          <a:p>
            <a:pPr algn="ctr"/>
            <a:r>
              <a:rPr lang="ru-RU" sz="2000" b="1" i="1" dirty="0" smtClean="0">
                <a:solidFill>
                  <a:schemeClr val="bg1"/>
                </a:solidFill>
              </a:rPr>
              <a:t>Восстановление транспортно-эксплуатационных показателей дренирующих асфальтобетонов</a:t>
            </a:r>
            <a:endParaRPr lang="ru-RU" sz="2000" dirty="0">
              <a:solidFill>
                <a:schemeClr val="bg1"/>
              </a:solidFill>
            </a:endParaRPr>
          </a:p>
        </p:txBody>
      </p:sp>
      <p:sp>
        <p:nvSpPr>
          <p:cNvPr id="3" name="TextBox 2"/>
          <p:cNvSpPr txBox="1">
            <a:spLocks noChangeArrowheads="1"/>
          </p:cNvSpPr>
          <p:nvPr/>
        </p:nvSpPr>
        <p:spPr bwMode="auto">
          <a:xfrm>
            <a:off x="251520" y="1340768"/>
            <a:ext cx="8784976" cy="5115311"/>
          </a:xfrm>
          <a:prstGeom prst="rect">
            <a:avLst/>
          </a:prstGeom>
          <a:solidFill>
            <a:schemeClr val="tx1">
              <a:alpha val="57000"/>
            </a:schemeClr>
          </a:solidFill>
          <a:ln w="25400">
            <a:solidFill>
              <a:schemeClr val="tx2">
                <a:lumMod val="60000"/>
                <a:lumOff val="40000"/>
              </a:schemeClr>
            </a:solidFill>
            <a:miter lim="800000"/>
            <a:headEnd/>
            <a:tailEnd/>
          </a:ln>
          <a:effectLst>
            <a:outerShdw blurRad="50800" dist="38100" dir="5400000" algn="t" rotWithShape="0">
              <a:prstClr val="black">
                <a:alpha val="71000"/>
              </a:prstClr>
            </a:outerShdw>
          </a:effectLst>
          <a:scene3d>
            <a:camera prst="orthographicFront"/>
            <a:lightRig rig="threePt" dir="t"/>
          </a:scene3d>
          <a:sp3d>
            <a:bevelT/>
          </a:sp3d>
        </p:spPr>
        <p:txBody>
          <a:bodyPr wrap="square">
            <a:spAutoFit/>
          </a:bodyPr>
          <a:lstStyle/>
          <a:p>
            <a:pPr algn="just">
              <a:lnSpc>
                <a:spcPct val="150000"/>
              </a:lnSpc>
            </a:pPr>
            <a:r>
              <a:rPr lang="ru-RU" sz="2000" dirty="0" smtClean="0">
                <a:solidFill>
                  <a:schemeClr val="bg1"/>
                </a:solidFill>
              </a:rPr>
              <a:t>Исследования, проведенные в Нидерландах методом </a:t>
            </a:r>
            <a:r>
              <a:rPr lang="en-US" sz="2000" dirty="0" err="1" smtClean="0">
                <a:solidFill>
                  <a:schemeClr val="bg1"/>
                </a:solidFill>
              </a:rPr>
              <a:t>Cantabro</a:t>
            </a:r>
            <a:r>
              <a:rPr lang="ru-RU" sz="2000" dirty="0" smtClean="0">
                <a:solidFill>
                  <a:schemeClr val="bg1"/>
                </a:solidFill>
              </a:rPr>
              <a:t>, показали, что прочность минерального материала полученного от фрезерования старого покрытия из дренирующего асфальтобетона практически одинакова с прочностью нового щебня, применяемого для приготовления смеси на АБЗ. Таким образом, при приготовлении новой дренирующей асфальтобетонной смеси на АБЗ в качестве минерального материала применяется в основном щебень, получаемый путем фрезерования от старого покрытия. Учитывая тот факт, что со временем при эксплуатации покрытия происходит интенсивное старение органического вяжущего, при приготовлении новых смесей следует добавлять определенное количество нового битума с целью омоложения его группового состава</a:t>
            </a:r>
            <a:endParaRPr lang="ru-RU" sz="2000" dirty="0">
              <a:solidFill>
                <a:schemeClr val="bg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51520" y="1340768"/>
            <a:ext cx="8712968" cy="3323987"/>
          </a:xfrm>
          <a:prstGeom prst="rect">
            <a:avLst/>
          </a:prstGeom>
          <a:solidFill>
            <a:schemeClr val="tx1">
              <a:alpha val="80000"/>
            </a:schemeClr>
          </a:solidFill>
          <a:ln w="25400">
            <a:solidFill>
              <a:schemeClr val="tx2">
                <a:lumMod val="60000"/>
                <a:lumOff val="40000"/>
              </a:schemeClr>
            </a:solidFill>
            <a:miter lim="800000"/>
            <a:headEnd/>
            <a:tailEnd/>
          </a:ln>
          <a:effectLst>
            <a:outerShdw blurRad="50800" dist="38100" dir="5400000" algn="t" rotWithShape="0">
              <a:prstClr val="black">
                <a:alpha val="71000"/>
              </a:prstClr>
            </a:outerShdw>
          </a:effectLst>
          <a:scene3d>
            <a:camera prst="orthographicFront"/>
            <a:lightRig rig="threePt" dir="t"/>
          </a:scene3d>
          <a:sp3d>
            <a:bevelT/>
          </a:sp3d>
        </p:spPr>
        <p:txBody>
          <a:bodyPr wrap="square">
            <a:spAutoFit/>
          </a:bodyPr>
          <a:lstStyle/>
          <a:p>
            <a:pPr algn="just">
              <a:lnSpc>
                <a:spcPct val="150000"/>
              </a:lnSpc>
            </a:pPr>
            <a:r>
              <a:rPr lang="ru-RU" sz="2800" u="sng" dirty="0" smtClean="0">
                <a:solidFill>
                  <a:schemeClr val="bg1"/>
                </a:solidFill>
              </a:rPr>
              <a:t>Дренирующий асфальтобетон:</a:t>
            </a:r>
          </a:p>
          <a:p>
            <a:pPr algn="just">
              <a:lnSpc>
                <a:spcPct val="150000"/>
              </a:lnSpc>
              <a:buFont typeface="Wingdings" pitchFamily="2" charset="2"/>
              <a:buChar char="ü"/>
            </a:pPr>
            <a:r>
              <a:rPr lang="ru-RU" sz="2800" dirty="0" smtClean="0">
                <a:solidFill>
                  <a:schemeClr val="bg1"/>
                </a:solidFill>
              </a:rPr>
              <a:t> обладает лучшими сцепными свойствами колес автомобиля с его поверхностью, </a:t>
            </a:r>
          </a:p>
          <a:p>
            <a:pPr algn="just">
              <a:lnSpc>
                <a:spcPct val="150000"/>
              </a:lnSpc>
              <a:buFont typeface="Wingdings" pitchFamily="2" charset="2"/>
              <a:buChar char="ü"/>
            </a:pPr>
            <a:r>
              <a:rPr lang="ru-RU" sz="2800" dirty="0" smtClean="0">
                <a:solidFill>
                  <a:schemeClr val="bg1"/>
                </a:solidFill>
              </a:rPr>
              <a:t>уменьшает явление </a:t>
            </a:r>
            <a:r>
              <a:rPr lang="ru-RU" sz="2800" dirty="0" err="1" smtClean="0">
                <a:solidFill>
                  <a:schemeClr val="bg1"/>
                </a:solidFill>
              </a:rPr>
              <a:t>аквапланирвания</a:t>
            </a:r>
            <a:r>
              <a:rPr lang="ru-RU" sz="2800" dirty="0" smtClean="0">
                <a:solidFill>
                  <a:schemeClr val="bg1"/>
                </a:solidFill>
              </a:rPr>
              <a:t> </a:t>
            </a:r>
          </a:p>
          <a:p>
            <a:pPr algn="just">
              <a:lnSpc>
                <a:spcPct val="150000"/>
              </a:lnSpc>
              <a:buFont typeface="Wingdings" pitchFamily="2" charset="2"/>
              <a:buChar char="ü"/>
            </a:pPr>
            <a:r>
              <a:rPr lang="ru-RU" sz="2800" dirty="0" smtClean="0">
                <a:solidFill>
                  <a:schemeClr val="bg1"/>
                </a:solidFill>
              </a:rPr>
              <a:t> снижает уровень шума. </a:t>
            </a:r>
            <a:endParaRPr lang="ru-RU" sz="2800"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AutoShape 2061"/>
          <p:cNvSpPr>
            <a:spLocks noChangeArrowheads="1"/>
          </p:cNvSpPr>
          <p:nvPr/>
        </p:nvSpPr>
        <p:spPr bwMode="auto">
          <a:xfrm>
            <a:off x="395536" y="260648"/>
            <a:ext cx="8352928" cy="1584176"/>
          </a:xfrm>
          <a:prstGeom prst="roundRect">
            <a:avLst>
              <a:gd name="adj" fmla="val 16667"/>
            </a:avLst>
          </a:prstGeom>
          <a:solidFill>
            <a:schemeClr val="tx1">
              <a:alpha val="86000"/>
            </a:schemeClr>
          </a:solidFill>
          <a:ln w="19050" algn="ctr">
            <a:solidFill>
              <a:srgbClr val="FFFF00"/>
            </a:solidFill>
            <a:round/>
            <a:headEnd/>
            <a:tailEnd/>
          </a:ln>
          <a:scene3d>
            <a:camera prst="orthographicFront"/>
            <a:lightRig rig="threePt" dir="t"/>
          </a:scene3d>
          <a:sp3d prstMaterial="softEdge">
            <a:bevelT w="165100" prst="coolSlant"/>
          </a:sp3d>
        </p:spPr>
        <p:txBody>
          <a:bodyPr anchor="ctr"/>
          <a:lstStyle/>
          <a:p>
            <a:pPr algn="just">
              <a:lnSpc>
                <a:spcPct val="150000"/>
              </a:lnSpc>
            </a:pPr>
            <a:r>
              <a:rPr lang="ru-RU" sz="2400" dirty="0" smtClean="0">
                <a:solidFill>
                  <a:schemeClr val="bg1"/>
                </a:solidFill>
              </a:rPr>
              <a:t>Ряд американских исследователей выделяют три условия, которые вызывают беспокойство при работе с дренирующими покрытиями</a:t>
            </a:r>
            <a:endParaRPr lang="ru-RU" sz="2400" b="1" dirty="0">
              <a:solidFill>
                <a:schemeClr val="bg1"/>
              </a:solidFill>
              <a:effectLst/>
              <a:latin typeface="Times New Roman" pitchFamily="18" charset="0"/>
              <a:cs typeface="Times New Roman" pitchFamily="18" charset="0"/>
            </a:endParaRPr>
          </a:p>
        </p:txBody>
      </p:sp>
      <p:sp>
        <p:nvSpPr>
          <p:cNvPr id="5" name="AutoShape 2061"/>
          <p:cNvSpPr>
            <a:spLocks noChangeArrowheads="1"/>
          </p:cNvSpPr>
          <p:nvPr/>
        </p:nvSpPr>
        <p:spPr bwMode="auto">
          <a:xfrm>
            <a:off x="971600" y="2132856"/>
            <a:ext cx="7272808" cy="4725144"/>
          </a:xfrm>
          <a:prstGeom prst="roundRect">
            <a:avLst>
              <a:gd name="adj" fmla="val 16667"/>
            </a:avLst>
          </a:prstGeom>
          <a:solidFill>
            <a:schemeClr val="tx1">
              <a:alpha val="86000"/>
            </a:schemeClr>
          </a:solidFill>
          <a:ln w="19050" algn="ctr">
            <a:solidFill>
              <a:srgbClr val="FFFF00"/>
            </a:solidFill>
            <a:round/>
            <a:headEnd/>
            <a:tailEnd/>
          </a:ln>
          <a:scene3d>
            <a:camera prst="orthographicFront"/>
            <a:lightRig rig="threePt" dir="t"/>
          </a:scene3d>
          <a:sp3d prstMaterial="softEdge">
            <a:bevelT w="165100" prst="coolSlant"/>
          </a:sp3d>
        </p:spPr>
        <p:txBody>
          <a:bodyPr anchor="ctr"/>
          <a:lstStyle/>
          <a:p>
            <a:pPr lvl="0">
              <a:lnSpc>
                <a:spcPct val="150000"/>
              </a:lnSpc>
              <a:buFont typeface="+mj-lt"/>
              <a:buAutoNum type="arabicPeriod"/>
            </a:pPr>
            <a:r>
              <a:rPr lang="ru-RU" sz="2400" dirty="0" smtClean="0">
                <a:solidFill>
                  <a:schemeClr val="bg1"/>
                </a:solidFill>
              </a:rPr>
              <a:t>образование корки льда на влажной поверхности покрытия (гололедица);</a:t>
            </a:r>
          </a:p>
          <a:p>
            <a:pPr lvl="0">
              <a:lnSpc>
                <a:spcPct val="150000"/>
              </a:lnSpc>
              <a:buFont typeface="+mj-lt"/>
              <a:buAutoNum type="arabicPeriod"/>
            </a:pPr>
            <a:r>
              <a:rPr lang="ru-RU" sz="2400" dirty="0" smtClean="0">
                <a:solidFill>
                  <a:schemeClr val="bg1"/>
                </a:solidFill>
              </a:rPr>
              <a:t>образование слоя льда или уплотненного снега на поверхности сухого покрытия (гололед);</a:t>
            </a:r>
          </a:p>
          <a:p>
            <a:pPr lvl="0">
              <a:lnSpc>
                <a:spcPct val="150000"/>
              </a:lnSpc>
              <a:buFont typeface="+mj-lt"/>
              <a:buAutoNum type="arabicPeriod"/>
            </a:pPr>
            <a:r>
              <a:rPr lang="ru-RU" sz="2400" dirty="0" smtClean="0">
                <a:solidFill>
                  <a:schemeClr val="bg1"/>
                </a:solidFill>
              </a:rPr>
              <a:t>выпадение осадков в виде снега или дождя. </a:t>
            </a:r>
            <a:endParaRPr lang="ru-RU" sz="2400" dirty="0">
              <a:solidFill>
                <a:schemeClr val="bg1"/>
              </a:solidFill>
            </a:endParaRPr>
          </a:p>
        </p:txBody>
      </p:sp>
    </p:spTree>
  </p:cSld>
  <p:clrMapOvr>
    <a:masterClrMapping/>
  </p:clrMapOvr>
  <p:transition>
    <p:pull dir="d"/>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179512" y="764704"/>
            <a:ext cx="8712968" cy="4616648"/>
          </a:xfrm>
          <a:prstGeom prst="rect">
            <a:avLst/>
          </a:prstGeom>
          <a:solidFill>
            <a:schemeClr val="tx1">
              <a:alpha val="80000"/>
            </a:schemeClr>
          </a:solidFill>
          <a:ln w="25400">
            <a:solidFill>
              <a:schemeClr val="tx2">
                <a:lumMod val="60000"/>
                <a:lumOff val="40000"/>
              </a:schemeClr>
            </a:solidFill>
            <a:miter lim="800000"/>
            <a:headEnd/>
            <a:tailEnd/>
          </a:ln>
          <a:effectLst>
            <a:outerShdw blurRad="50800" dist="38100" dir="5400000" algn="t" rotWithShape="0">
              <a:prstClr val="black">
                <a:alpha val="71000"/>
              </a:prstClr>
            </a:outerShdw>
          </a:effectLst>
          <a:scene3d>
            <a:camera prst="orthographicFront"/>
            <a:lightRig rig="threePt" dir="t"/>
          </a:scene3d>
          <a:sp3d>
            <a:bevelT/>
          </a:sp3d>
        </p:spPr>
        <p:txBody>
          <a:bodyPr wrap="square">
            <a:spAutoFit/>
          </a:bodyPr>
          <a:lstStyle/>
          <a:p>
            <a:pPr>
              <a:lnSpc>
                <a:spcPct val="150000"/>
              </a:lnSpc>
            </a:pPr>
            <a:r>
              <a:rPr lang="ru-RU" sz="2800" u="sng" dirty="0" smtClean="0">
                <a:solidFill>
                  <a:schemeClr val="bg1"/>
                </a:solidFill>
              </a:rPr>
              <a:t>Проектирование дренирующих асфальтобетонов следует выполнять в четыре этапа:</a:t>
            </a:r>
          </a:p>
          <a:p>
            <a:pPr>
              <a:lnSpc>
                <a:spcPct val="150000"/>
              </a:lnSpc>
            </a:pPr>
            <a:r>
              <a:rPr lang="ru-RU" sz="2800" dirty="0" smtClean="0">
                <a:solidFill>
                  <a:schemeClr val="bg1"/>
                </a:solidFill>
              </a:rPr>
              <a:t>1) выбор типа дренирующего асфальтобетона</a:t>
            </a:r>
          </a:p>
          <a:p>
            <a:pPr>
              <a:lnSpc>
                <a:spcPct val="150000"/>
              </a:lnSpc>
            </a:pPr>
            <a:r>
              <a:rPr lang="ru-RU" sz="2800" dirty="0" smtClean="0">
                <a:solidFill>
                  <a:schemeClr val="bg1"/>
                </a:solidFill>
              </a:rPr>
              <a:t>2) выбор минеральных материалов соответствующего качества </a:t>
            </a:r>
          </a:p>
          <a:p>
            <a:pPr>
              <a:lnSpc>
                <a:spcPct val="150000"/>
              </a:lnSpc>
            </a:pPr>
            <a:r>
              <a:rPr lang="ru-RU" sz="2800" dirty="0" smtClean="0">
                <a:solidFill>
                  <a:schemeClr val="bg1"/>
                </a:solidFill>
              </a:rPr>
              <a:t>3) выбор оптимального содержания вяжущего</a:t>
            </a:r>
          </a:p>
          <a:p>
            <a:pPr>
              <a:lnSpc>
                <a:spcPct val="150000"/>
              </a:lnSpc>
            </a:pPr>
            <a:r>
              <a:rPr lang="ru-RU" sz="2800" dirty="0" smtClean="0">
                <a:solidFill>
                  <a:schemeClr val="bg1"/>
                </a:solidFill>
              </a:rPr>
              <a:t>4) лабораторные испытания.</a:t>
            </a:r>
            <a:endParaRPr lang="ru-RU" sz="2800" dirty="0">
              <a:solidFill>
                <a:schemeClr val="bg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51520" y="1196752"/>
            <a:ext cx="8712968" cy="3934410"/>
          </a:xfrm>
          <a:prstGeom prst="rect">
            <a:avLst/>
          </a:prstGeom>
          <a:solidFill>
            <a:schemeClr val="tx1">
              <a:alpha val="80000"/>
            </a:schemeClr>
          </a:solidFill>
          <a:ln w="25400">
            <a:solidFill>
              <a:schemeClr val="tx2">
                <a:lumMod val="60000"/>
                <a:lumOff val="40000"/>
              </a:schemeClr>
            </a:solidFill>
            <a:miter lim="800000"/>
            <a:headEnd/>
            <a:tailEnd/>
          </a:ln>
          <a:effectLst>
            <a:outerShdw blurRad="50800" dist="38100" dir="5400000" algn="t" rotWithShape="0">
              <a:prstClr val="black">
                <a:alpha val="71000"/>
              </a:prstClr>
            </a:outerShdw>
          </a:effectLst>
          <a:scene3d>
            <a:camera prst="orthographicFront"/>
            <a:lightRig rig="threePt" dir="t"/>
          </a:scene3d>
          <a:sp3d>
            <a:bevelT/>
          </a:sp3d>
        </p:spPr>
        <p:txBody>
          <a:bodyPr wrap="square">
            <a:spAutoFit/>
          </a:bodyPr>
          <a:lstStyle/>
          <a:p>
            <a:pPr>
              <a:lnSpc>
                <a:spcPct val="150000"/>
              </a:lnSpc>
            </a:pPr>
            <a:r>
              <a:rPr lang="ru-RU" sz="2800" dirty="0" smtClean="0">
                <a:solidFill>
                  <a:schemeClr val="bg1"/>
                </a:solidFill>
              </a:rPr>
              <a:t>Для увеличения срока службы покрытий из дренирующего асфальтобетона следует:</a:t>
            </a:r>
          </a:p>
          <a:p>
            <a:pPr>
              <a:lnSpc>
                <a:spcPct val="150000"/>
              </a:lnSpc>
              <a:buFont typeface="Arial" pitchFamily="34" charset="0"/>
              <a:buChar char="•"/>
            </a:pPr>
            <a:r>
              <a:rPr lang="ru-RU" sz="2800" dirty="0" smtClean="0">
                <a:solidFill>
                  <a:srgbClr val="FF0000"/>
                </a:solidFill>
              </a:rPr>
              <a:t> регулярно выполнять работы по очистке покрытия от пыли и грязи в весенне-осенний период</a:t>
            </a:r>
          </a:p>
          <a:p>
            <a:pPr>
              <a:lnSpc>
                <a:spcPct val="150000"/>
              </a:lnSpc>
              <a:buFont typeface="Arial" pitchFamily="34" charset="0"/>
              <a:buChar char="•"/>
            </a:pPr>
            <a:r>
              <a:rPr lang="ru-RU" sz="2800" dirty="0" smtClean="0">
                <a:solidFill>
                  <a:srgbClr val="FF0000"/>
                </a:solidFill>
              </a:rPr>
              <a:t> в зимнее время года необходимо правильно выбирать реагенты для </a:t>
            </a:r>
            <a:r>
              <a:rPr lang="ru-RU" sz="2800" smtClean="0">
                <a:solidFill>
                  <a:srgbClr val="FF0000"/>
                </a:solidFill>
              </a:rPr>
              <a:t>борьбы со </a:t>
            </a:r>
            <a:r>
              <a:rPr lang="ru-RU" sz="2800" dirty="0" smtClean="0">
                <a:solidFill>
                  <a:srgbClr val="FF0000"/>
                </a:solidFill>
              </a:rPr>
              <a:t>скользкостью</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5000" r="-25000"/>
          </a:stretch>
        </a:blipFill>
        <a:effectLst/>
      </p:bgPr>
    </p:bg>
    <p:spTree>
      <p:nvGrpSpPr>
        <p:cNvPr id="1" name=""/>
        <p:cNvGrpSpPr/>
        <p:nvPr/>
      </p:nvGrpSpPr>
      <p:grpSpPr>
        <a:xfrm>
          <a:off x="0" y="0"/>
          <a:ext cx="0" cy="0"/>
          <a:chOff x="0" y="0"/>
          <a:chExt cx="0" cy="0"/>
        </a:xfrm>
      </p:grpSpPr>
      <p:pic>
        <p:nvPicPr>
          <p:cNvPr id="4" name="Рисунок 3" descr="4ed6b79338e9b.image.jpg"/>
          <p:cNvPicPr>
            <a:picLocks noChangeAspect="1"/>
          </p:cNvPicPr>
          <p:nvPr/>
        </p:nvPicPr>
        <p:blipFill>
          <a:blip r:embed="rId4" cstate="print"/>
          <a:stretch>
            <a:fillRect/>
          </a:stretch>
        </p:blipFill>
        <p:spPr>
          <a:xfrm>
            <a:off x="2483768" y="0"/>
            <a:ext cx="3310310" cy="2232535"/>
          </a:xfrm>
          <a:prstGeom prst="rect">
            <a:avLst/>
          </a:prstGeom>
        </p:spPr>
      </p:pic>
      <p:pic>
        <p:nvPicPr>
          <p:cNvPr id="5" name="Рисунок 4" descr="23194981.qyiw496t5z.W665.png"/>
          <p:cNvPicPr>
            <a:picLocks noChangeAspect="1"/>
          </p:cNvPicPr>
          <p:nvPr/>
        </p:nvPicPr>
        <p:blipFill>
          <a:blip r:embed="rId5" cstate="print"/>
          <a:stretch>
            <a:fillRect/>
          </a:stretch>
        </p:blipFill>
        <p:spPr>
          <a:xfrm>
            <a:off x="5220072" y="2204864"/>
            <a:ext cx="1872208" cy="1296144"/>
          </a:xfrm>
          <a:prstGeom prst="rect">
            <a:avLst/>
          </a:prstGeom>
        </p:spPr>
      </p:pic>
      <p:pic>
        <p:nvPicPr>
          <p:cNvPr id="6" name="Рисунок 5" descr="AFPBH4L-3.jpg"/>
          <p:cNvPicPr>
            <a:picLocks noChangeAspect="1"/>
          </p:cNvPicPr>
          <p:nvPr/>
        </p:nvPicPr>
        <p:blipFill>
          <a:blip r:embed="rId6" cstate="print"/>
          <a:stretch>
            <a:fillRect/>
          </a:stretch>
        </p:blipFill>
        <p:spPr>
          <a:xfrm>
            <a:off x="0" y="1052737"/>
            <a:ext cx="2483768" cy="1872208"/>
          </a:xfrm>
          <a:prstGeom prst="rect">
            <a:avLst/>
          </a:prstGeom>
        </p:spPr>
      </p:pic>
      <p:pic>
        <p:nvPicPr>
          <p:cNvPr id="7" name="Рисунок 6" descr="image_71.jpg"/>
          <p:cNvPicPr>
            <a:picLocks noChangeAspect="1"/>
          </p:cNvPicPr>
          <p:nvPr/>
        </p:nvPicPr>
        <p:blipFill>
          <a:blip r:embed="rId7" cstate="print"/>
          <a:stretch>
            <a:fillRect/>
          </a:stretch>
        </p:blipFill>
        <p:spPr>
          <a:xfrm>
            <a:off x="2483768" y="2204864"/>
            <a:ext cx="2753848" cy="1872208"/>
          </a:xfrm>
          <a:prstGeom prst="rect">
            <a:avLst/>
          </a:prstGeom>
        </p:spPr>
      </p:pic>
      <p:pic>
        <p:nvPicPr>
          <p:cNvPr id="8" name="Рисунок 7" descr="img_cdcc71e3e98e8826ca7e7523b8f2a6de.jpg"/>
          <p:cNvPicPr>
            <a:picLocks noChangeAspect="1"/>
          </p:cNvPicPr>
          <p:nvPr/>
        </p:nvPicPr>
        <p:blipFill>
          <a:blip r:embed="rId8" cstate="print"/>
          <a:stretch>
            <a:fillRect/>
          </a:stretch>
        </p:blipFill>
        <p:spPr>
          <a:xfrm>
            <a:off x="5796136" y="0"/>
            <a:ext cx="3347863" cy="2214246"/>
          </a:xfrm>
          <a:prstGeom prst="rect">
            <a:avLst/>
          </a:prstGeom>
        </p:spPr>
      </p:pic>
      <p:pic>
        <p:nvPicPr>
          <p:cNvPr id="9" name="Рисунок 8" descr="kbi-flexi-pave.JPG"/>
          <p:cNvPicPr>
            <a:picLocks noChangeAspect="1"/>
          </p:cNvPicPr>
          <p:nvPr/>
        </p:nvPicPr>
        <p:blipFill>
          <a:blip r:embed="rId9" cstate="print"/>
          <a:srcRect t="5848" b="32237"/>
          <a:stretch>
            <a:fillRect/>
          </a:stretch>
        </p:blipFill>
        <p:spPr>
          <a:xfrm>
            <a:off x="0" y="2924944"/>
            <a:ext cx="2483768" cy="1170082"/>
          </a:xfrm>
          <a:prstGeom prst="rect">
            <a:avLst/>
          </a:prstGeom>
        </p:spPr>
      </p:pic>
      <p:pic>
        <p:nvPicPr>
          <p:cNvPr id="10" name="Рисунок 9" descr="kubovidnyj-weben.jpg"/>
          <p:cNvPicPr>
            <a:picLocks noChangeAspect="1"/>
          </p:cNvPicPr>
          <p:nvPr/>
        </p:nvPicPr>
        <p:blipFill>
          <a:blip r:embed="rId10" cstate="print"/>
          <a:stretch>
            <a:fillRect/>
          </a:stretch>
        </p:blipFill>
        <p:spPr>
          <a:xfrm>
            <a:off x="0" y="1"/>
            <a:ext cx="2483768" cy="1072988"/>
          </a:xfrm>
          <a:prstGeom prst="rect">
            <a:avLst/>
          </a:prstGeom>
        </p:spPr>
      </p:pic>
      <p:pic>
        <p:nvPicPr>
          <p:cNvPr id="12" name="Рисунок 11"/>
          <p:cNvPicPr/>
          <p:nvPr/>
        </p:nvPicPr>
        <p:blipFill>
          <a:blip r:embed="rId11" cstate="print"/>
          <a:srcRect r="5371" b="1806"/>
          <a:stretch>
            <a:fillRect/>
          </a:stretch>
        </p:blipFill>
        <p:spPr bwMode="auto">
          <a:xfrm>
            <a:off x="6983760" y="2204864"/>
            <a:ext cx="2160240" cy="3240360"/>
          </a:xfrm>
          <a:prstGeom prst="rect">
            <a:avLst/>
          </a:prstGeom>
          <a:noFill/>
          <a:ln w="9525">
            <a:noFill/>
            <a:miter lim="800000"/>
            <a:headEnd/>
            <a:tailEnd/>
          </a:ln>
        </p:spPr>
      </p:pic>
      <p:pic>
        <p:nvPicPr>
          <p:cNvPr id="13" name="Рисунок 12"/>
          <p:cNvPicPr/>
          <p:nvPr/>
        </p:nvPicPr>
        <p:blipFill>
          <a:blip r:embed="rId12" cstate="print"/>
          <a:srcRect l="2702" t="4238" r="54054"/>
          <a:stretch>
            <a:fillRect/>
          </a:stretch>
        </p:blipFill>
        <p:spPr bwMode="auto">
          <a:xfrm>
            <a:off x="0" y="4077072"/>
            <a:ext cx="2483768" cy="1627262"/>
          </a:xfrm>
          <a:prstGeom prst="rect">
            <a:avLst/>
          </a:prstGeom>
          <a:noFill/>
          <a:ln w="9525">
            <a:noFill/>
            <a:miter lim="800000"/>
            <a:headEnd/>
            <a:tailEnd/>
          </a:ln>
        </p:spPr>
      </p:pic>
      <p:pic>
        <p:nvPicPr>
          <p:cNvPr id="15" name="Picture 2"/>
          <p:cNvPicPr>
            <a:picLocks noChangeAspect="1" noChangeArrowheads="1"/>
          </p:cNvPicPr>
          <p:nvPr/>
        </p:nvPicPr>
        <p:blipFill>
          <a:blip r:embed="rId13" cstate="print"/>
          <a:srcRect/>
          <a:stretch>
            <a:fillRect/>
          </a:stretch>
        </p:blipFill>
        <p:spPr bwMode="auto">
          <a:xfrm>
            <a:off x="2483768" y="4077072"/>
            <a:ext cx="2592288" cy="2194542"/>
          </a:xfrm>
          <a:prstGeom prst="rect">
            <a:avLst/>
          </a:prstGeom>
          <a:noFill/>
          <a:ln w="9525">
            <a:noFill/>
            <a:miter lim="800000"/>
            <a:headEnd/>
            <a:tailEnd/>
          </a:ln>
        </p:spPr>
      </p:pic>
      <p:pic>
        <p:nvPicPr>
          <p:cNvPr id="16" name="Рисунок 15" descr="maxresdefault.jpg"/>
          <p:cNvPicPr>
            <a:picLocks noChangeAspect="1"/>
          </p:cNvPicPr>
          <p:nvPr/>
        </p:nvPicPr>
        <p:blipFill>
          <a:blip r:embed="rId14" cstate="print"/>
          <a:srcRect l="19444" r="14943"/>
          <a:stretch>
            <a:fillRect/>
          </a:stretch>
        </p:blipFill>
        <p:spPr>
          <a:xfrm>
            <a:off x="5076056" y="3501008"/>
            <a:ext cx="1944216" cy="2026825"/>
          </a:xfrm>
          <a:prstGeom prst="rect">
            <a:avLst/>
          </a:prstGeom>
        </p:spPr>
      </p:pic>
      <p:pic>
        <p:nvPicPr>
          <p:cNvPr id="17" name="Рисунок 16"/>
          <p:cNvPicPr/>
          <p:nvPr/>
        </p:nvPicPr>
        <p:blipFill>
          <a:blip r:embed="rId15" cstate="print"/>
          <a:srcRect l="3296" t="6610" r="55298" b="10358"/>
          <a:stretch>
            <a:fillRect/>
          </a:stretch>
        </p:blipFill>
        <p:spPr bwMode="auto">
          <a:xfrm>
            <a:off x="0" y="5345832"/>
            <a:ext cx="2483768" cy="1512168"/>
          </a:xfrm>
          <a:prstGeom prst="rect">
            <a:avLst/>
          </a:prstGeom>
          <a:noFill/>
          <a:ln w="9525">
            <a:noFill/>
            <a:miter lim="800000"/>
            <a:headEnd/>
            <a:tailEnd/>
          </a:ln>
        </p:spPr>
      </p:pic>
      <p:pic>
        <p:nvPicPr>
          <p:cNvPr id="18" name="Рисунок 17"/>
          <p:cNvPicPr/>
          <p:nvPr/>
        </p:nvPicPr>
        <p:blipFill>
          <a:blip r:embed="rId15" cstate="print"/>
          <a:srcRect l="52591" t="6603" r="2707" b="14167"/>
          <a:stretch>
            <a:fillRect/>
          </a:stretch>
        </p:blipFill>
        <p:spPr bwMode="auto">
          <a:xfrm>
            <a:off x="6695728" y="5013176"/>
            <a:ext cx="2448272" cy="1844824"/>
          </a:xfrm>
          <a:prstGeom prst="rect">
            <a:avLst/>
          </a:prstGeom>
          <a:noFill/>
          <a:ln w="9525">
            <a:noFill/>
            <a:miter lim="800000"/>
            <a:headEnd/>
            <a:tailEnd/>
          </a:ln>
        </p:spPr>
      </p:pic>
      <p:sp>
        <p:nvSpPr>
          <p:cNvPr id="19" name="Прямоугольник 18"/>
          <p:cNvSpPr/>
          <p:nvPr/>
        </p:nvSpPr>
        <p:spPr>
          <a:xfrm>
            <a:off x="899592" y="1772816"/>
            <a:ext cx="7272807" cy="2585323"/>
          </a:xfrm>
          <a:prstGeom prst="rect">
            <a:avLst/>
          </a:prstGeom>
          <a:solidFill>
            <a:srgbClr val="FFFF00">
              <a:alpha val="54000"/>
            </a:srgbClr>
          </a:solidFill>
          <a:ln w="22225">
            <a:solidFill>
              <a:schemeClr val="tx2">
                <a:lumMod val="60000"/>
                <a:lumOff val="40000"/>
              </a:schemeClr>
            </a:solidFill>
          </a:ln>
          <a:effectLst>
            <a:innerShdw blurRad="63500" dist="50800" dir="18900000">
              <a:prstClr val="black">
                <a:alpha val="50000"/>
              </a:prstClr>
            </a:innerShdw>
          </a:effectLst>
          <a:scene3d>
            <a:camera prst="orthographicFront"/>
            <a:lightRig rig="threePt" dir="t"/>
          </a:scene3d>
          <a:sp3d>
            <a:bevelT/>
          </a:sp3d>
        </p:spPr>
        <p:txBody>
          <a:bodyPr wrap="square" lIns="91440" tIns="45720" rIns="91440" bIns="45720">
            <a:spAutoFit/>
          </a:bodyPr>
          <a:lstStyle/>
          <a:p>
            <a:pPr algn="ctr"/>
            <a:r>
              <a:rPr lang="ru-RU"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СПАСИБО </a:t>
            </a:r>
          </a:p>
          <a:p>
            <a:pPr algn="ctr"/>
            <a:r>
              <a:rPr lang="ru-RU"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ЗА </a:t>
            </a:r>
          </a:p>
          <a:p>
            <a:pPr algn="ctr"/>
            <a:r>
              <a:rPr lang="ru-RU"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ВНИМАНИЕ </a:t>
            </a:r>
            <a:endParaRPr lang="ru-RU"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AutoShape 2061"/>
          <p:cNvSpPr>
            <a:spLocks noChangeArrowheads="1"/>
          </p:cNvSpPr>
          <p:nvPr/>
        </p:nvSpPr>
        <p:spPr bwMode="auto">
          <a:xfrm>
            <a:off x="0" y="260648"/>
            <a:ext cx="9144000" cy="3672408"/>
          </a:xfrm>
          <a:prstGeom prst="roundRect">
            <a:avLst>
              <a:gd name="adj" fmla="val 16667"/>
            </a:avLst>
          </a:prstGeom>
          <a:solidFill>
            <a:schemeClr val="tx1">
              <a:alpha val="86000"/>
            </a:schemeClr>
          </a:solidFill>
          <a:ln w="19050" algn="ctr">
            <a:solidFill>
              <a:srgbClr val="FFFF00"/>
            </a:solidFill>
            <a:round/>
            <a:headEnd/>
            <a:tailEnd/>
          </a:ln>
          <a:scene3d>
            <a:camera prst="orthographicFront"/>
            <a:lightRig rig="threePt" dir="t"/>
          </a:scene3d>
          <a:sp3d prstMaterial="softEdge">
            <a:bevelT w="165100" prst="coolSlant"/>
          </a:sp3d>
        </p:spPr>
        <p:txBody>
          <a:bodyPr anchor="ctr"/>
          <a:lstStyle/>
          <a:p>
            <a:pPr lvl="0">
              <a:lnSpc>
                <a:spcPct val="150000"/>
              </a:lnSpc>
            </a:pPr>
            <a:r>
              <a:rPr lang="ru-RU" sz="1600" dirty="0" smtClean="0">
                <a:solidFill>
                  <a:schemeClr val="bg1"/>
                </a:solidFill>
              </a:rPr>
              <a:t>  Когда дорога сухая и температура воздуха приближается к 0 </a:t>
            </a:r>
            <a:r>
              <a:rPr lang="ru-RU" sz="1600" baseline="30000" dirty="0" smtClean="0">
                <a:solidFill>
                  <a:schemeClr val="bg1"/>
                </a:solidFill>
              </a:rPr>
              <a:t>0</a:t>
            </a:r>
            <a:r>
              <a:rPr lang="ru-RU" sz="1600" dirty="0" smtClean="0">
                <a:solidFill>
                  <a:schemeClr val="bg1"/>
                </a:solidFill>
              </a:rPr>
              <a:t>С, поверхность покрытия из дренирующего асфальтобетона может уже начать замерзать. Многочисленные исследования, проведенные в США, Японии и Франции позволили сделать вывод о том, что покрытие из дренирующего асфальтобетона при температуре воздуха в диапазоне от 0 до минус 5 </a:t>
            </a:r>
            <a:r>
              <a:rPr lang="ru-RU" sz="1600" baseline="30000" dirty="0" smtClean="0">
                <a:solidFill>
                  <a:schemeClr val="bg1"/>
                </a:solidFill>
              </a:rPr>
              <a:t>0</a:t>
            </a:r>
            <a:r>
              <a:rPr lang="ru-RU" sz="1600" dirty="0" smtClean="0">
                <a:solidFill>
                  <a:schemeClr val="bg1"/>
                </a:solidFill>
              </a:rPr>
              <a:t>С работает по другому, чем  горячие плотные асфальтобетонные смеси. </a:t>
            </a:r>
          </a:p>
          <a:p>
            <a:pPr lvl="0">
              <a:lnSpc>
                <a:spcPct val="150000"/>
              </a:lnSpc>
            </a:pPr>
            <a:r>
              <a:rPr lang="ru-RU" sz="1600" dirty="0" smtClean="0">
                <a:solidFill>
                  <a:schemeClr val="bg1"/>
                </a:solidFill>
              </a:rPr>
              <a:t>Разность температур между плотным и дренирующим асфальтобетоном может достигать 2 ° C. Разница в температуре дорожного покрытия вызывает особую озабоченность, когда температура длительное время находится возле 0 </a:t>
            </a:r>
            <a:r>
              <a:rPr lang="ru-RU" sz="1600" baseline="30000" dirty="0" smtClean="0">
                <a:solidFill>
                  <a:schemeClr val="bg1"/>
                </a:solidFill>
              </a:rPr>
              <a:t>0</a:t>
            </a:r>
            <a:r>
              <a:rPr lang="ru-RU" sz="1600" dirty="0" smtClean="0">
                <a:solidFill>
                  <a:schemeClr val="bg1"/>
                </a:solidFill>
              </a:rPr>
              <a:t>С, так как существует риск того, что вода, попадая в поры дренирующего асфальтобетона, начнет замерзать из-за более низкой температуры в структуре слоя.</a:t>
            </a:r>
            <a:endParaRPr lang="ru-RU" sz="1600" dirty="0">
              <a:solidFill>
                <a:schemeClr val="bg1"/>
              </a:solidFill>
            </a:endParaRPr>
          </a:p>
        </p:txBody>
      </p:sp>
      <p:pic>
        <p:nvPicPr>
          <p:cNvPr id="6" name="Рисунок 5" descr="img_cdcc71e3e98e8826ca7e7523b8f2a6de.jpg"/>
          <p:cNvPicPr>
            <a:picLocks noChangeAspect="1"/>
          </p:cNvPicPr>
          <p:nvPr/>
        </p:nvPicPr>
        <p:blipFill>
          <a:blip r:embed="rId3" cstate="print"/>
          <a:stretch>
            <a:fillRect/>
          </a:stretch>
        </p:blipFill>
        <p:spPr>
          <a:xfrm>
            <a:off x="2411760" y="4103694"/>
            <a:ext cx="3672408" cy="2754306"/>
          </a:xfrm>
          <a:prstGeom prst="rect">
            <a:avLst/>
          </a:prstGeom>
          <a:scene3d>
            <a:camera prst="orthographicFront"/>
            <a:lightRig rig="threePt" dir="t"/>
          </a:scene3d>
          <a:sp3d>
            <a:bevelT/>
          </a:sp3d>
        </p:spPr>
      </p:pic>
      <p:sp>
        <p:nvSpPr>
          <p:cNvPr id="7" name="TextBox 6"/>
          <p:cNvSpPr txBox="1"/>
          <p:nvPr/>
        </p:nvSpPr>
        <p:spPr>
          <a:xfrm>
            <a:off x="2627784" y="4869160"/>
            <a:ext cx="1080120" cy="415498"/>
          </a:xfrm>
          <a:prstGeom prst="rect">
            <a:avLst/>
          </a:prstGeom>
          <a:solidFill>
            <a:schemeClr val="bg1">
              <a:alpha val="58000"/>
            </a:schemeClr>
          </a:solidFill>
        </p:spPr>
        <p:txBody>
          <a:bodyPr wrap="square" rtlCol="0">
            <a:spAutoFit/>
          </a:bodyPr>
          <a:lstStyle/>
          <a:p>
            <a:r>
              <a:rPr lang="ru-RU" sz="1050" dirty="0" smtClean="0"/>
              <a:t>Дренирующий асфальтобетон</a:t>
            </a:r>
            <a:endParaRPr lang="ru-RU" sz="1050" dirty="0"/>
          </a:p>
        </p:txBody>
      </p:sp>
      <p:sp>
        <p:nvSpPr>
          <p:cNvPr id="9" name="TextBox 8"/>
          <p:cNvSpPr txBox="1"/>
          <p:nvPr/>
        </p:nvSpPr>
        <p:spPr>
          <a:xfrm>
            <a:off x="2915816" y="5733256"/>
            <a:ext cx="1080120" cy="253916"/>
          </a:xfrm>
          <a:prstGeom prst="rect">
            <a:avLst/>
          </a:prstGeom>
          <a:solidFill>
            <a:schemeClr val="bg1">
              <a:alpha val="58000"/>
            </a:schemeClr>
          </a:solidFill>
        </p:spPr>
        <p:txBody>
          <a:bodyPr wrap="square" rtlCol="0">
            <a:spAutoFit/>
          </a:bodyPr>
          <a:lstStyle/>
          <a:p>
            <a:r>
              <a:rPr lang="ru-RU" sz="1050" dirty="0" err="1" smtClean="0"/>
              <a:t>Цементобетон</a:t>
            </a:r>
            <a:endParaRPr lang="ru-RU" sz="1050" dirty="0"/>
          </a:p>
        </p:txBody>
      </p:sp>
      <p:sp>
        <p:nvSpPr>
          <p:cNvPr id="10" name="TextBox 9"/>
          <p:cNvSpPr txBox="1"/>
          <p:nvPr/>
        </p:nvSpPr>
        <p:spPr>
          <a:xfrm>
            <a:off x="4499992" y="6442502"/>
            <a:ext cx="1080120" cy="415498"/>
          </a:xfrm>
          <a:prstGeom prst="rect">
            <a:avLst/>
          </a:prstGeom>
          <a:solidFill>
            <a:schemeClr val="bg1">
              <a:alpha val="58000"/>
            </a:schemeClr>
          </a:solidFill>
        </p:spPr>
        <p:txBody>
          <a:bodyPr wrap="square" rtlCol="0">
            <a:spAutoFit/>
          </a:bodyPr>
          <a:lstStyle/>
          <a:p>
            <a:r>
              <a:rPr lang="ru-RU" sz="1050" dirty="0" smtClean="0"/>
              <a:t>Плотный асфальтобетон</a:t>
            </a:r>
            <a:endParaRPr lang="ru-RU" sz="1050" dirty="0"/>
          </a:p>
        </p:txBody>
      </p:sp>
    </p:spTree>
  </p:cSld>
  <p:clrMapOvr>
    <a:masterClrMapping/>
  </p:clrMapOvr>
  <p:transition>
    <p:pull/>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AutoShape 2061"/>
          <p:cNvSpPr>
            <a:spLocks noChangeArrowheads="1"/>
          </p:cNvSpPr>
          <p:nvPr/>
        </p:nvSpPr>
        <p:spPr bwMode="auto">
          <a:xfrm>
            <a:off x="323528" y="260648"/>
            <a:ext cx="8424936" cy="5904656"/>
          </a:xfrm>
          <a:prstGeom prst="roundRect">
            <a:avLst>
              <a:gd name="adj" fmla="val 16667"/>
            </a:avLst>
          </a:prstGeom>
          <a:solidFill>
            <a:schemeClr val="tx1">
              <a:alpha val="86000"/>
            </a:schemeClr>
          </a:solidFill>
          <a:ln w="19050" algn="ctr">
            <a:solidFill>
              <a:srgbClr val="FFFF00"/>
            </a:solidFill>
            <a:round/>
            <a:headEnd/>
            <a:tailEnd/>
          </a:ln>
          <a:scene3d>
            <a:camera prst="orthographicFront"/>
            <a:lightRig rig="threePt" dir="t"/>
          </a:scene3d>
          <a:sp3d prstMaterial="softEdge">
            <a:bevelT w="165100" prst="coolSlant"/>
          </a:sp3d>
        </p:spPr>
        <p:txBody>
          <a:bodyPr anchor="ctr"/>
          <a:lstStyle/>
          <a:p>
            <a:pPr lvl="0" algn="just">
              <a:lnSpc>
                <a:spcPct val="150000"/>
              </a:lnSpc>
              <a:buFont typeface="Wingdings" pitchFamily="2" charset="2"/>
              <a:buChar char="v"/>
            </a:pPr>
            <a:r>
              <a:rPr lang="ru-RU" sz="1600" dirty="0" smtClean="0">
                <a:solidFill>
                  <a:schemeClr val="bg1"/>
                </a:solidFill>
              </a:rPr>
              <a:t>   Обработку поверхностей покрытий реагентами </a:t>
            </a:r>
            <a:r>
              <a:rPr lang="ru-RU" sz="1600" dirty="0" err="1" smtClean="0">
                <a:solidFill>
                  <a:schemeClr val="bg1"/>
                </a:solidFill>
              </a:rPr>
              <a:t>антиобледенения</a:t>
            </a:r>
            <a:r>
              <a:rPr lang="ru-RU" sz="1600" dirty="0" smtClean="0">
                <a:solidFill>
                  <a:schemeClr val="bg1"/>
                </a:solidFill>
              </a:rPr>
              <a:t> - данные мероприятия препятствуют тому, чтобы лед или снег формировались на поверхности дорожного покрытия. Приблизительно на 30% больше материалов </a:t>
            </a:r>
            <a:r>
              <a:rPr lang="ru-RU" sz="1600" dirty="0" err="1" smtClean="0">
                <a:solidFill>
                  <a:schemeClr val="bg1"/>
                </a:solidFill>
              </a:rPr>
              <a:t>антиобледенения</a:t>
            </a:r>
            <a:r>
              <a:rPr lang="ru-RU" sz="1600" dirty="0" smtClean="0">
                <a:solidFill>
                  <a:schemeClr val="bg1"/>
                </a:solidFill>
              </a:rPr>
              <a:t> должно использоваться при дренирующем асфальтобетоне по сравнению с покрытиями из горячих плотных асфальтобетонов.</a:t>
            </a:r>
          </a:p>
          <a:p>
            <a:pPr lvl="0" algn="just">
              <a:lnSpc>
                <a:spcPct val="150000"/>
              </a:lnSpc>
            </a:pPr>
            <a:endParaRPr lang="ru-RU" sz="1600" dirty="0" smtClean="0">
              <a:solidFill>
                <a:schemeClr val="bg1"/>
              </a:solidFill>
            </a:endParaRPr>
          </a:p>
          <a:p>
            <a:pPr lvl="0" algn="just">
              <a:lnSpc>
                <a:spcPct val="150000"/>
              </a:lnSpc>
              <a:buFont typeface="Wingdings" pitchFamily="2" charset="2"/>
              <a:buChar char="v"/>
            </a:pPr>
            <a:r>
              <a:rPr lang="ru-RU" sz="1600" dirty="0" smtClean="0">
                <a:solidFill>
                  <a:schemeClr val="bg1"/>
                </a:solidFill>
              </a:rPr>
              <a:t>  Покрытия из дренирующего асфальтобетона нуждаются в большем количестве </a:t>
            </a:r>
            <a:r>
              <a:rPr lang="ru-RU" sz="1600" dirty="0" err="1" smtClean="0">
                <a:solidFill>
                  <a:schemeClr val="bg1"/>
                </a:solidFill>
              </a:rPr>
              <a:t>противогололедных</a:t>
            </a:r>
            <a:r>
              <a:rPr lang="ru-RU" sz="1600" dirty="0" smtClean="0">
                <a:solidFill>
                  <a:schemeClr val="bg1"/>
                </a:solidFill>
              </a:rPr>
              <a:t> реагентов, и требуют обработку защитными материалами сразу же после очистки, иначе мокрый снег  может замерзнуть в порах и привести к растрескиванию покрытия. Если же все-таки снег замерз и на поверхности покрытия образовался лед, то его будет намного сложнее удалить с дренирующего асфальтобетонного слоя, чем с обычного горячего плотного асфальтобетона </a:t>
            </a:r>
            <a:endParaRPr lang="ru-RU" sz="1600" dirty="0">
              <a:solidFill>
                <a:schemeClr val="bg1"/>
              </a:solidFill>
            </a:endParaRPr>
          </a:p>
        </p:txBody>
      </p:sp>
    </p:spTree>
  </p:cSld>
  <p:clrMapOvr>
    <a:masterClrMapping/>
  </p:clrMapOvr>
  <p:transition>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AutoShape 2061"/>
          <p:cNvSpPr>
            <a:spLocks noChangeArrowheads="1"/>
          </p:cNvSpPr>
          <p:nvPr/>
        </p:nvSpPr>
        <p:spPr bwMode="auto">
          <a:xfrm>
            <a:off x="467544" y="548680"/>
            <a:ext cx="8352928" cy="1368152"/>
          </a:xfrm>
          <a:prstGeom prst="roundRect">
            <a:avLst>
              <a:gd name="adj" fmla="val 16667"/>
            </a:avLst>
          </a:prstGeom>
          <a:solidFill>
            <a:schemeClr val="tx1">
              <a:alpha val="86000"/>
            </a:schemeClr>
          </a:solidFill>
          <a:ln w="19050" algn="ctr">
            <a:solidFill>
              <a:srgbClr val="FFFF00"/>
            </a:solidFill>
            <a:round/>
            <a:headEnd/>
            <a:tailEnd/>
          </a:ln>
          <a:scene3d>
            <a:camera prst="orthographicFront"/>
            <a:lightRig rig="threePt" dir="t"/>
          </a:scene3d>
          <a:sp3d prstMaterial="softEdge">
            <a:bevelT w="165100" prst="coolSlant"/>
          </a:sp3d>
        </p:spPr>
        <p:txBody>
          <a:bodyPr anchor="ctr"/>
          <a:lstStyle/>
          <a:p>
            <a:pPr algn="just"/>
            <a:r>
              <a:rPr lang="ru-RU" sz="2000" i="1" dirty="0" smtClean="0">
                <a:solidFill>
                  <a:schemeClr val="bg1"/>
                </a:solidFill>
              </a:rPr>
              <a:t>Изменение состояния покрытий при оттаивании с течением времени:</a:t>
            </a:r>
          </a:p>
          <a:p>
            <a:pPr algn="just"/>
            <a:r>
              <a:rPr lang="ru-RU" sz="2000" i="1" dirty="0" smtClean="0">
                <a:solidFill>
                  <a:schemeClr val="bg1"/>
                </a:solidFill>
              </a:rPr>
              <a:t>слева относительно сигнальной фишки – покрытие из дренирующего асфальтобетона, справа – покрытие из плотного асфальтобетона</a:t>
            </a:r>
          </a:p>
        </p:txBody>
      </p:sp>
      <p:pic>
        <p:nvPicPr>
          <p:cNvPr id="3" name="Рисунок 2"/>
          <p:cNvPicPr/>
          <p:nvPr/>
        </p:nvPicPr>
        <p:blipFill>
          <a:blip r:embed="rId3" cstate="print"/>
          <a:srcRect/>
          <a:stretch>
            <a:fillRect/>
          </a:stretch>
        </p:blipFill>
        <p:spPr bwMode="auto">
          <a:xfrm>
            <a:off x="1187624" y="2276872"/>
            <a:ext cx="6840760" cy="3960440"/>
          </a:xfrm>
          <a:prstGeom prst="rect">
            <a:avLst/>
          </a:prstGeom>
          <a:noFill/>
          <a:ln w="9525">
            <a:noFill/>
            <a:miter lim="800000"/>
            <a:headEnd/>
            <a:tailEnd/>
          </a:ln>
        </p:spPr>
      </p:pic>
    </p:spTree>
  </p:cSld>
  <p:clrMapOvr>
    <a:masterClrMapping/>
  </p:clrMapOvr>
  <p:transition>
    <p:dissolv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AutoShape 2061"/>
          <p:cNvSpPr>
            <a:spLocks noChangeArrowheads="1"/>
          </p:cNvSpPr>
          <p:nvPr/>
        </p:nvSpPr>
        <p:spPr bwMode="auto">
          <a:xfrm>
            <a:off x="467544" y="548680"/>
            <a:ext cx="8352928" cy="5904656"/>
          </a:xfrm>
          <a:prstGeom prst="roundRect">
            <a:avLst>
              <a:gd name="adj" fmla="val 16667"/>
            </a:avLst>
          </a:prstGeom>
          <a:solidFill>
            <a:schemeClr val="tx1">
              <a:alpha val="86000"/>
            </a:schemeClr>
          </a:solidFill>
          <a:ln w="19050" algn="ctr">
            <a:solidFill>
              <a:srgbClr val="FFFF00"/>
            </a:solidFill>
            <a:round/>
            <a:headEnd/>
            <a:tailEnd/>
          </a:ln>
          <a:scene3d>
            <a:camera prst="orthographicFront"/>
            <a:lightRig rig="threePt" dir="t"/>
          </a:scene3d>
          <a:sp3d prstMaterial="softEdge">
            <a:bevelT w="165100" prst="coolSlant"/>
          </a:sp3d>
        </p:spPr>
        <p:txBody>
          <a:bodyPr anchor="ctr"/>
          <a:lstStyle/>
          <a:p>
            <a:pPr algn="just"/>
            <a:r>
              <a:rPr lang="ru-RU" sz="2000" dirty="0" smtClean="0">
                <a:solidFill>
                  <a:schemeClr val="bg1"/>
                </a:solidFill>
              </a:rPr>
              <a:t>Японский исследователь </a:t>
            </a:r>
            <a:r>
              <a:rPr lang="en-US" sz="2000" dirty="0" smtClean="0">
                <a:solidFill>
                  <a:schemeClr val="bg1"/>
                </a:solidFill>
              </a:rPr>
              <a:t>Iwata</a:t>
            </a:r>
            <a:r>
              <a:rPr lang="ru-RU" sz="2000" dirty="0" smtClean="0">
                <a:solidFill>
                  <a:schemeClr val="bg1"/>
                </a:solidFill>
              </a:rPr>
              <a:t> провел эксперимент и сравнил поведение покрытий из дренирующего асфальтобетона и горячего плотного асфальтобетона в зимний период времени при различных погодных условиях:</a:t>
            </a:r>
          </a:p>
          <a:p>
            <a:pPr marL="457200" indent="-457200" algn="just">
              <a:buFont typeface="+mj-lt"/>
              <a:buAutoNum type="arabicPeriod"/>
            </a:pPr>
            <a:r>
              <a:rPr lang="ru-RU" sz="2000" dirty="0" smtClean="0">
                <a:solidFill>
                  <a:schemeClr val="bg1"/>
                </a:solidFill>
              </a:rPr>
              <a:t> Первое, что им было отмечено, что снег, падающий на горячее плотное покрытие,- тает, а при попадании на покрытие из дренирующего асфальтобетона превращается в слякоть. </a:t>
            </a:r>
          </a:p>
          <a:p>
            <a:pPr marL="457200" indent="-457200" algn="just">
              <a:buFont typeface="+mj-lt"/>
              <a:buAutoNum type="arabicPeriod"/>
            </a:pPr>
            <a:r>
              <a:rPr lang="ru-RU" sz="2000" dirty="0" smtClean="0">
                <a:solidFill>
                  <a:schemeClr val="bg1"/>
                </a:solidFill>
              </a:rPr>
              <a:t>Второе, отмеченное им условие заключалось в том, что на поверхности плотного, когда начинала образовываться корка льда в местах без движения транспорта, то покрытие из дренирующего асфальтобетона при этом до сих пор оставалась еще влажной. </a:t>
            </a:r>
          </a:p>
          <a:p>
            <a:pPr marL="457200" indent="-457200" algn="just"/>
            <a:r>
              <a:rPr lang="ru-RU" sz="2000" dirty="0" smtClean="0">
                <a:solidFill>
                  <a:srgbClr val="FF0000"/>
                </a:solidFill>
              </a:rPr>
              <a:t>Таким образом</a:t>
            </a:r>
            <a:r>
              <a:rPr lang="ru-RU" sz="2000" dirty="0" smtClean="0">
                <a:solidFill>
                  <a:schemeClr val="bg1"/>
                </a:solidFill>
              </a:rPr>
              <a:t>, </a:t>
            </a:r>
            <a:r>
              <a:rPr lang="en-US" sz="2000" dirty="0" smtClean="0">
                <a:solidFill>
                  <a:schemeClr val="bg1"/>
                </a:solidFill>
              </a:rPr>
              <a:t>Iwata </a:t>
            </a:r>
            <a:r>
              <a:rPr lang="ru-RU" sz="2000" dirty="0" smtClean="0">
                <a:solidFill>
                  <a:schemeClr val="bg1"/>
                </a:solidFill>
              </a:rPr>
              <a:t>  сделал вывод о том, что покрытие из дренирующего асфальтобетона является более устойчивым к образованию на своей поверхности гололеда</a:t>
            </a:r>
            <a:endParaRPr lang="ru-RU" sz="2000" i="1" dirty="0" smtClean="0">
              <a:solidFill>
                <a:schemeClr val="bg1"/>
              </a:solidFill>
            </a:endParaRPr>
          </a:p>
        </p:txBody>
      </p:sp>
    </p:spTree>
  </p:cSld>
  <p:clrMapOvr>
    <a:masterClrMapping/>
  </p:clrMapOvr>
  <p:transition>
    <p:cover dir="u"/>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6" name="TextBox 5"/>
          <p:cNvSpPr txBox="1"/>
          <p:nvPr/>
        </p:nvSpPr>
        <p:spPr>
          <a:xfrm>
            <a:off x="323528" y="620688"/>
            <a:ext cx="8424936" cy="5493812"/>
          </a:xfrm>
          <a:prstGeom prst="rect">
            <a:avLst/>
          </a:prstGeom>
          <a:solidFill>
            <a:schemeClr val="bg1">
              <a:alpha val="42000"/>
            </a:schemeClr>
          </a:solidFill>
          <a:ln w="28575">
            <a:solidFill>
              <a:srgbClr val="FFFF00"/>
            </a:solidFill>
          </a:ln>
          <a:scene3d>
            <a:camera prst="orthographicFront"/>
            <a:lightRig rig="threePt" dir="t"/>
          </a:scene3d>
          <a:sp3d>
            <a:bevelT/>
          </a:sp3d>
        </p:spPr>
        <p:txBody>
          <a:bodyPr wrap="square" rtlCol="0">
            <a:spAutoFit/>
          </a:bodyPr>
          <a:lstStyle/>
          <a:p>
            <a:pPr algn="just">
              <a:lnSpc>
                <a:spcPct val="150000"/>
              </a:lnSpc>
            </a:pPr>
            <a:r>
              <a:rPr lang="ru-RU" b="1" dirty="0" smtClean="0"/>
              <a:t>Японский исследователь </a:t>
            </a:r>
            <a:r>
              <a:rPr lang="en-US" b="1" dirty="0" smtClean="0"/>
              <a:t>Iwata</a:t>
            </a:r>
            <a:r>
              <a:rPr lang="ru-RU" b="1" dirty="0" smtClean="0"/>
              <a:t> провел эксперимент и сравнил поведение покрытий из дренирующего асфальтобетона и горячего плотного асфальтобетона в зимний период времени при различных погодных условиях:</a:t>
            </a:r>
          </a:p>
          <a:p>
            <a:pPr marL="457200" indent="-457200" algn="just">
              <a:lnSpc>
                <a:spcPct val="150000"/>
              </a:lnSpc>
              <a:buFont typeface="+mj-lt"/>
              <a:buAutoNum type="arabicPeriod"/>
            </a:pPr>
            <a:r>
              <a:rPr lang="ru-RU" b="1" dirty="0" smtClean="0"/>
              <a:t> Первое, что им было отмечено, что снег, падающий на горячее плотное покрытие,- тает, а при попадании на покрытие из дренирующего асфальтобетона превращается в слякоть. </a:t>
            </a:r>
          </a:p>
          <a:p>
            <a:pPr marL="457200" indent="-457200" algn="just">
              <a:lnSpc>
                <a:spcPct val="150000"/>
              </a:lnSpc>
              <a:buFont typeface="+mj-lt"/>
              <a:buAutoNum type="arabicPeriod"/>
            </a:pPr>
            <a:r>
              <a:rPr lang="ru-RU" b="1" dirty="0" smtClean="0"/>
              <a:t>Второе, когда на поверхности плотного начинала образовываться корка льда в местах без движения транспорта, то покрытие из дренирующего асфальтобетона при этом до сих пор оставалась еще влажной. </a:t>
            </a:r>
          </a:p>
          <a:p>
            <a:pPr marL="457200" indent="-457200" algn="just">
              <a:lnSpc>
                <a:spcPct val="150000"/>
              </a:lnSpc>
            </a:pPr>
            <a:r>
              <a:rPr lang="ru-RU" b="1" dirty="0" smtClean="0">
                <a:solidFill>
                  <a:srgbClr val="FF0000"/>
                </a:solidFill>
              </a:rPr>
              <a:t>Таким образом, </a:t>
            </a:r>
            <a:r>
              <a:rPr lang="en-US" b="1" dirty="0" smtClean="0"/>
              <a:t>Iwata </a:t>
            </a:r>
            <a:r>
              <a:rPr lang="ru-RU" b="1" dirty="0" smtClean="0"/>
              <a:t>  сделал вывод о том, что покрытие из дренирующего асфальтобетона является более устойчивым к образованию на своей поверхности гололеда</a:t>
            </a:r>
            <a:endParaRPr lang="ru-RU" b="1" i="1" dirty="0" smtClean="0"/>
          </a:p>
          <a:p>
            <a:pPr>
              <a:lnSpc>
                <a:spcPct val="150000"/>
              </a:lnSpc>
            </a:pPr>
            <a:endParaRPr lang="ru-RU" dirty="0"/>
          </a:p>
        </p:txBody>
      </p:sp>
    </p:spTree>
  </p:cSld>
  <p:clrMapOvr>
    <a:masterClrMapping/>
  </p:clrMapOvr>
  <p:transition>
    <p:push dir="u"/>
  </p:transition>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TotalTime>
  <Words>2959</Words>
  <Application>Microsoft Office PowerPoint</Application>
  <PresentationFormat>On-screen Show (4:3)</PresentationFormat>
  <Paragraphs>546</Paragraphs>
  <Slides>42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Comic Sans MS</vt:lpstr>
      <vt:lpstr>Times New Roman</vt:lpstr>
      <vt:lpstr>Wingdings</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HP6</cp:lastModifiedBy>
  <cp:revision>29</cp:revision>
  <dcterms:modified xsi:type="dcterms:W3CDTF">2015-06-10T05:27:17Z</dcterms:modified>
</cp:coreProperties>
</file>